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sldIdLst>
    <p:sldId id="256" r:id="rId4"/>
    <p:sldId id="424" r:id="rId5"/>
    <p:sldId id="395" r:id="rId6"/>
    <p:sldId id="444" r:id="rId7"/>
    <p:sldId id="405" r:id="rId9"/>
    <p:sldId id="613" r:id="rId10"/>
    <p:sldId id="445" r:id="rId11"/>
    <p:sldId id="415" r:id="rId12"/>
    <p:sldId id="614" r:id="rId13"/>
    <p:sldId id="615" r:id="rId14"/>
    <p:sldId id="616" r:id="rId15"/>
    <p:sldId id="617" r:id="rId16"/>
    <p:sldId id="618" r:id="rId17"/>
    <p:sldId id="619" r:id="rId18"/>
    <p:sldId id="620" r:id="rId19"/>
    <p:sldId id="410" r:id="rId20"/>
    <p:sldId id="446" r:id="rId21"/>
    <p:sldId id="426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99FF99"/>
    <a:srgbClr val="5A1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47"/>
    <p:restoredTop sz="86392"/>
  </p:normalViewPr>
  <p:slideViewPr>
    <p:cSldViewPr showGuides="1">
      <p:cViewPr varScale="1">
        <p:scale>
          <a:sx n="83" d="100"/>
          <a:sy n="83" d="100"/>
        </p:scale>
        <p:origin x="1176" y="56"/>
      </p:cViewPr>
      <p:guideLst>
        <p:guide orient="horz" pos="2151"/>
        <p:guide pos="2880"/>
      </p:guideLst>
    </p:cSldViewPr>
  </p:slideViewPr>
  <p:outlineViewPr>
    <p:cViewPr>
      <p:scale>
        <a:sx n="33" d="100"/>
        <a:sy n="33" d="100"/>
      </p:scale>
      <p:origin x="0" y="803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8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8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9219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http://meihua.docer.com/</a:t>
            </a:r>
            <a:endParaRPr lang="zh-CN" altLang="en-US" dirty="0"/>
          </a:p>
        </p:txBody>
      </p:sp>
      <p:sp>
        <p:nvSpPr>
          <p:cNvPr id="9220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23555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http://meihua.docer.com/</a:t>
            </a:r>
            <a:endParaRPr lang="zh-CN" altLang="en-US" dirty="0"/>
          </a:p>
        </p:txBody>
      </p:sp>
      <p:sp>
        <p:nvSpPr>
          <p:cNvPr id="23556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>
              <a:lnSpc>
                <a:spcPct val="90000"/>
              </a:lnSpc>
            </a:pPr>
            <a:r>
              <a:rPr lang="zh-CN" altLang="en-US" b="1" dirty="0">
                <a:solidFill>
                  <a:srgbClr val="E8E7FB"/>
                </a:solidFill>
              </a:rPr>
              <a:t>单位之间</a:t>
            </a:r>
            <a:r>
              <a:rPr lang="en-US" altLang="zh-CN" b="1" dirty="0">
                <a:solidFill>
                  <a:srgbClr val="E8E7FB"/>
                </a:solidFill>
              </a:rPr>
              <a:t>---</a:t>
            </a:r>
            <a:r>
              <a:rPr lang="zh-CN" altLang="en-US" b="1" dirty="0">
                <a:solidFill>
                  <a:srgbClr val="E8E7FB"/>
                </a:solidFill>
              </a:rPr>
              <a:t>县级以上人民政府</a:t>
            </a:r>
            <a:endParaRPr lang="zh-CN" altLang="en-US" b="1" dirty="0">
              <a:solidFill>
                <a:srgbClr val="E8E7FB"/>
              </a:solidFill>
            </a:endParaRPr>
          </a:p>
          <a:p>
            <a:pPr lvl="0">
              <a:lnSpc>
                <a:spcPct val="90000"/>
              </a:lnSpc>
            </a:pPr>
            <a:r>
              <a:rPr lang="zh-CN" altLang="en-US" b="1" dirty="0">
                <a:solidFill>
                  <a:srgbClr val="E8E7FB"/>
                </a:solidFill>
              </a:rPr>
              <a:t>单位与个人之间</a:t>
            </a:r>
            <a:r>
              <a:rPr lang="en-US" altLang="zh-CN" b="1" dirty="0">
                <a:solidFill>
                  <a:srgbClr val="E8E7FB"/>
                </a:solidFill>
              </a:rPr>
              <a:t>---</a:t>
            </a:r>
            <a:r>
              <a:rPr lang="zh-CN" altLang="en-US" b="1" dirty="0">
                <a:solidFill>
                  <a:srgbClr val="E8E7FB"/>
                </a:solidFill>
              </a:rPr>
              <a:t>县级以上人民政府或乡镇人民政府</a:t>
            </a:r>
            <a:endParaRPr lang="zh-CN" altLang="en-US" b="1" dirty="0">
              <a:solidFill>
                <a:srgbClr val="E8E7FB"/>
              </a:solidFill>
            </a:endParaRPr>
          </a:p>
          <a:p>
            <a:pPr lvl="0"/>
            <a:endParaRPr lang="zh-CN" altLang="en-US" dirty="0"/>
          </a:p>
        </p:txBody>
      </p:sp>
      <p:sp>
        <p:nvSpPr>
          <p:cNvPr id="2560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63491" name="备注占位符 2"/>
          <p:cNvSpPr>
            <a:spLocks noGrp="1"/>
          </p:cNvSpPr>
          <p:nvPr>
            <p:ph type="body"/>
          </p:nvPr>
        </p:nvSpPr>
        <p:spPr>
          <a:xfrm>
            <a:off x="685800" y="4400550"/>
            <a:ext cx="5486400" cy="3600450"/>
          </a:xfrm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http://meihua.docer.com/</a:t>
            </a:r>
            <a:endParaRPr lang="zh-CN" altLang="en-US" dirty="0"/>
          </a:p>
        </p:txBody>
      </p:sp>
      <p:sp>
        <p:nvSpPr>
          <p:cNvPr id="63492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9"/>
          <p:cNvPicPr>
            <a:picLocks noChangeAspect="1"/>
          </p:cNvPicPr>
          <p:nvPr/>
        </p:nvPicPr>
        <p:blipFill>
          <a:blip r:embed="rId2"/>
          <a:srcRect t="1678" r="398"/>
          <a:stretch>
            <a:fillRect/>
          </a:stretch>
        </p:blipFill>
        <p:spPr>
          <a:xfrm>
            <a:off x="1588" y="0"/>
            <a:ext cx="9142412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7571" name="KSO_BT1"/>
          <p:cNvSpPr>
            <a:spLocks noGrp="1"/>
          </p:cNvSpPr>
          <p:nvPr>
            <p:ph type="ctrTitle"/>
          </p:nvPr>
        </p:nvSpPr>
        <p:spPr>
          <a:xfrm>
            <a:off x="2559050" y="1304925"/>
            <a:ext cx="6542088" cy="1470025"/>
          </a:xfrm>
        </p:spPr>
        <p:txBody>
          <a:bodyPr/>
          <a:lstStyle>
            <a:lvl1pPr algn="ctr">
              <a:defRPr sz="4200">
                <a:solidFill>
                  <a:srgbClr val="4D5A34"/>
                </a:solidFill>
              </a:defRPr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37575" name="KSO_BC1"/>
          <p:cNvSpPr>
            <a:spLocks noGrp="1"/>
          </p:cNvSpPr>
          <p:nvPr>
            <p:ph type="subTitle" idx="1"/>
          </p:nvPr>
        </p:nvSpPr>
        <p:spPr>
          <a:xfrm>
            <a:off x="2554288" y="2782888"/>
            <a:ext cx="6546850" cy="460375"/>
          </a:xfrm>
        </p:spPr>
        <p:txBody>
          <a:bodyPr/>
          <a:lstStyle>
            <a:lvl1pPr marL="0" indent="0" algn="ctr">
              <a:buFont typeface="Wingdings 2" panose="05020102010507070707" pitchFamily="18" charset="2"/>
              <a:buNone/>
              <a:defRPr sz="1800">
                <a:solidFill>
                  <a:schemeClr val="accent2"/>
                </a:solidFill>
              </a:defRPr>
            </a:lvl1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3" name="KSO_FD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KSO_FT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KSO_FN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zh-CN" dirty="0">
                <a:solidFill>
                  <a:srgbClr val="FFFFFF"/>
                </a:solidFill>
              </a:rPr>
            </a:fld>
            <a:endParaRPr lang="en-US" altLang="zh-CN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136525"/>
            <a:ext cx="2071688" cy="598328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19100" y="136525"/>
            <a:ext cx="6067425" cy="598328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9"/>
          <p:cNvPicPr>
            <a:picLocks noChangeAspect="1"/>
          </p:cNvPicPr>
          <p:nvPr/>
        </p:nvPicPr>
        <p:blipFill>
          <a:blip r:embed="rId2"/>
          <a:srcRect t="1678" r="398"/>
          <a:stretch>
            <a:fillRect/>
          </a:stretch>
        </p:blipFill>
        <p:spPr>
          <a:xfrm>
            <a:off x="1588" y="0"/>
            <a:ext cx="9142412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7571" name="KSO_BT1"/>
          <p:cNvSpPr>
            <a:spLocks noGrp="1"/>
          </p:cNvSpPr>
          <p:nvPr>
            <p:ph type="ctrTitle"/>
          </p:nvPr>
        </p:nvSpPr>
        <p:spPr>
          <a:xfrm>
            <a:off x="2559050" y="1304925"/>
            <a:ext cx="6542088" cy="1470025"/>
          </a:xfrm>
        </p:spPr>
        <p:txBody>
          <a:bodyPr/>
          <a:lstStyle>
            <a:lvl1pPr algn="ctr">
              <a:defRPr sz="4200">
                <a:solidFill>
                  <a:srgbClr val="4D5A34"/>
                </a:solidFill>
              </a:defRPr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37575" name="KSO_BC1"/>
          <p:cNvSpPr>
            <a:spLocks noGrp="1"/>
          </p:cNvSpPr>
          <p:nvPr>
            <p:ph type="subTitle" idx="1"/>
          </p:nvPr>
        </p:nvSpPr>
        <p:spPr>
          <a:xfrm>
            <a:off x="2554288" y="2782888"/>
            <a:ext cx="6546850" cy="460375"/>
          </a:xfrm>
        </p:spPr>
        <p:txBody>
          <a:bodyPr/>
          <a:lstStyle>
            <a:lvl1pPr marL="0" indent="0" algn="ctr">
              <a:buFont typeface="Wingdings 2" panose="05020102010507070707" pitchFamily="18" charset="2"/>
              <a:buNone/>
              <a:defRPr sz="1800">
                <a:solidFill>
                  <a:schemeClr val="accent2"/>
                </a:solidFill>
              </a:defRPr>
            </a:lvl1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3" name="KSO_FD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KSO_FT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KSO_FN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 eaLnBrk="1" hangingPunct="1"/>
            <a:fld id="{9A0DB2DC-4C9A-4742-B13C-FB6460FD3503}" type="slidenum">
              <a:rPr lang="en-US" altLang="zh-CN" dirty="0">
                <a:solidFill>
                  <a:srgbClr val="FFFFFF"/>
                </a:solidFill>
              </a:rPr>
            </a:fld>
            <a:endParaRPr lang="en-US" altLang="zh-CN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1001713"/>
            <a:ext cx="4068763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0263" y="1001713"/>
            <a:ext cx="4070350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just" defTabSz="914400" rtl="0" eaLnBrk="0" fontAlgn="base" latinLnBrk="0" hangingPunct="0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rgbClr val="64764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136525"/>
            <a:ext cx="2071688" cy="598328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19100" y="136525"/>
            <a:ext cx="6067425" cy="598328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19100" y="1001713"/>
            <a:ext cx="4068763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0263" y="1001713"/>
            <a:ext cx="4070350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just" defTabSz="914400" rtl="0" eaLnBrk="0" fontAlgn="base" latinLnBrk="0" hangingPunct="0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rgbClr val="64764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8"/>
          <p:cNvPicPr>
            <a:picLocks noChangeAspect="1"/>
          </p:cNvPicPr>
          <p:nvPr/>
        </p:nvPicPr>
        <p:blipFill>
          <a:blip r:embed="rId12"/>
          <a:srcRect l="406" t="1678" b="2789"/>
          <a:stretch>
            <a:fillRect/>
          </a:stretch>
        </p:blipFill>
        <p:spPr>
          <a:xfrm>
            <a:off x="0" y="0"/>
            <a:ext cx="9142413" cy="6862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0"/>
            <a:ext cx="9144000" cy="6496050"/>
          </a:xfrm>
          <a:prstGeom prst="rect">
            <a:avLst/>
          </a:prstGeom>
          <a:gradFill flip="none" rotWithShape="1">
            <a:gsLst>
              <a:gs pos="19000">
                <a:schemeClr val="bg1">
                  <a:alpha val="91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KSO_BT1"/>
          <p:cNvSpPr>
            <a:spLocks noGrp="1"/>
          </p:cNvSpPr>
          <p:nvPr>
            <p:ph type="title"/>
          </p:nvPr>
        </p:nvSpPr>
        <p:spPr>
          <a:xfrm>
            <a:off x="419100" y="136525"/>
            <a:ext cx="8291513" cy="700088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929292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929292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034" name="KSO_BC1"/>
          <p:cNvSpPr>
            <a:spLocks noGrp="1"/>
          </p:cNvSpPr>
          <p:nvPr>
            <p:ph type="body"/>
          </p:nvPr>
        </p:nvSpPr>
        <p:spPr>
          <a:xfrm>
            <a:off x="419100" y="1001713"/>
            <a:ext cx="8291513" cy="51181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357505" indent="-357505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"/>
        <a:defRPr sz="2000">
          <a:solidFill>
            <a:srgbClr val="647643"/>
          </a:solidFill>
          <a:latin typeface="+mn-lt"/>
          <a:ea typeface="+mn-ea"/>
          <a:cs typeface="+mn-cs"/>
        </a:defRPr>
      </a:lvl1pPr>
      <a:lvl2pPr marL="357505" indent="-357505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D2D49D"/>
        </a:buClr>
        <a:buFont typeface="幼圆" panose="02010509060101010101" pitchFamily="49" charset="-122"/>
        <a:buChar char=" "/>
        <a:defRPr sz="16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8"/>
          <p:cNvPicPr>
            <a:picLocks noChangeAspect="1"/>
          </p:cNvPicPr>
          <p:nvPr/>
        </p:nvPicPr>
        <p:blipFill>
          <a:blip r:embed="rId12"/>
          <a:srcRect l="406" t="1678" b="2789"/>
          <a:stretch>
            <a:fillRect/>
          </a:stretch>
        </p:blipFill>
        <p:spPr>
          <a:xfrm>
            <a:off x="0" y="0"/>
            <a:ext cx="9142413" cy="6862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0"/>
            <a:ext cx="9144000" cy="6496050"/>
          </a:xfrm>
          <a:prstGeom prst="rect">
            <a:avLst/>
          </a:prstGeom>
          <a:gradFill flip="none" rotWithShape="1">
            <a:gsLst>
              <a:gs pos="19000">
                <a:schemeClr val="bg1">
                  <a:alpha val="91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KSO_BT1"/>
          <p:cNvSpPr>
            <a:spLocks noGrp="1"/>
          </p:cNvSpPr>
          <p:nvPr>
            <p:ph type="title"/>
          </p:nvPr>
        </p:nvSpPr>
        <p:spPr>
          <a:xfrm>
            <a:off x="419100" y="136525"/>
            <a:ext cx="8291513" cy="700088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929292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929292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034" name="KSO_BC1"/>
          <p:cNvSpPr>
            <a:spLocks noGrp="1"/>
          </p:cNvSpPr>
          <p:nvPr>
            <p:ph type="body"/>
          </p:nvPr>
        </p:nvSpPr>
        <p:spPr>
          <a:xfrm>
            <a:off x="419100" y="1001713"/>
            <a:ext cx="8291513" cy="51181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357505" indent="-357505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"/>
        <a:defRPr sz="2000">
          <a:solidFill>
            <a:srgbClr val="647643"/>
          </a:solidFill>
          <a:latin typeface="+mn-lt"/>
          <a:ea typeface="+mn-ea"/>
          <a:cs typeface="+mn-cs"/>
        </a:defRPr>
      </a:lvl1pPr>
      <a:lvl2pPr marL="357505" indent="-357505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D2D49D"/>
        </a:buClr>
        <a:buFont typeface="幼圆" panose="02010509060101010101" pitchFamily="49" charset="-122"/>
        <a:buChar char=" "/>
        <a:defRPr sz="1600">
          <a:solidFill>
            <a:srgbClr val="7D7D7D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anose="02010509060101010101" pitchFamily="49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7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标题 1"/>
          <p:cNvSpPr>
            <a:spLocks noGrp="1"/>
          </p:cNvSpPr>
          <p:nvPr>
            <p:ph type="ctrTitle"/>
          </p:nvPr>
        </p:nvSpPr>
        <p:spPr>
          <a:xfrm>
            <a:off x="-540385" y="1196975"/>
            <a:ext cx="10283190" cy="1470025"/>
          </a:xfrm>
        </p:spPr>
        <p:txBody>
          <a:bodyPr vert="horz" wrap="square" lIns="91440" tIns="45720" rIns="91440" bIns="45720" anchor="b" anchorCtr="0"/>
          <a:p>
            <a:pPr>
              <a:buClrTx/>
              <a:buSzTx/>
              <a:buFontTx/>
              <a:buNone/>
            </a:pPr>
            <a:r>
              <a:rPr lang="zh-CN" altLang="en-US" sz="3600" dirty="0">
                <a:solidFill>
                  <a:srgbClr val="4D5A34"/>
                </a:solidFill>
                <a:latin typeface="+mj-lt"/>
                <a:ea typeface="+mj-ea"/>
                <a:cs typeface="+mj-cs"/>
              </a:rPr>
              <a:t>《沧源佤族自治县森林草原火灾应急预案》</a:t>
            </a:r>
            <a:endParaRPr lang="zh-CN" altLang="en-US" sz="3600" dirty="0">
              <a:solidFill>
                <a:srgbClr val="4D5A3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75965" y="2853055"/>
            <a:ext cx="240093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200" b="1" kern="0" dirty="0">
                <a:solidFill>
                  <a:srgbClr val="4D5A34"/>
                </a:solidFill>
                <a:latin typeface="+mj-lt"/>
                <a:ea typeface="+mj-ea"/>
                <a:cs typeface="+mj-cs"/>
              </a:rPr>
              <a:t>政策解读</a:t>
            </a:r>
            <a:endParaRPr lang="zh-CN" altLang="en-US" sz="4200" b="1" kern="0" dirty="0">
              <a:solidFill>
                <a:srgbClr val="4D5A34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内容占位符 2"/>
          <p:cNvSpPr>
            <a:spLocks noGrp="1"/>
          </p:cNvSpPr>
          <p:nvPr>
            <p:ph idx="1"/>
          </p:nvPr>
        </p:nvSpPr>
        <p:spPr>
          <a:xfrm>
            <a:off x="467360" y="2061210"/>
            <a:ext cx="8114030" cy="21228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algn="just" defTabSz="914400" rtl="0" eaLnBrk="1" latinLnBrk="0" hangingPunct="1">
              <a:lnSpc>
                <a:spcPct val="150000"/>
              </a:lnSpc>
              <a:spcBef>
                <a:spcPts val="1800"/>
              </a:spcBef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  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明确了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预警信息监测和报告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预警支持系统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预警预防行动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以及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森林火情上报机制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。</a:t>
            </a:r>
            <a:endParaRPr kumimoji="0" lang="zh-CN" altLang="en-US" sz="2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8130" name="内容占位符 2"/>
          <p:cNvSpPr/>
          <p:nvPr/>
        </p:nvSpPr>
        <p:spPr>
          <a:xfrm>
            <a:off x="395286" y="620711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第三部分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</a:t>
            </a:r>
            <a:r>
              <a:rPr lang="zh-CN" altLang="en-US" sz="3600" b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预防预警机制</a:t>
            </a:r>
            <a:endParaRPr lang="zh-CN" altLang="en-US" sz="3600" b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内容占位符 2"/>
          <p:cNvSpPr>
            <a:spLocks noGrp="1"/>
          </p:cNvSpPr>
          <p:nvPr>
            <p:ph idx="1"/>
          </p:nvPr>
        </p:nvSpPr>
        <p:spPr>
          <a:xfrm>
            <a:off x="467360" y="2061210"/>
            <a:ext cx="8114030" cy="21228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algn="just" defTabSz="914400" rtl="0" eaLnBrk="1" latinLnBrk="0" hangingPunct="1">
              <a:lnSpc>
                <a:spcPct val="150000"/>
              </a:lnSpc>
              <a:spcBef>
                <a:spcPts val="1800"/>
              </a:spcBef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  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明确了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分级响应级别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应急响应行动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信息报送与处理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应急指挥和协调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应急处置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信息发布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、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应急结束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等七方面的工作内容及要求。</a:t>
            </a:r>
            <a:endParaRPr kumimoji="0" lang="zh-CN" altLang="en-US" sz="2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8130" name="内容占位符 2"/>
          <p:cNvSpPr/>
          <p:nvPr/>
        </p:nvSpPr>
        <p:spPr>
          <a:xfrm>
            <a:off x="395286" y="620711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第四部分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</a:t>
            </a:r>
            <a:r>
              <a:rPr lang="zh-CN" altLang="en-US" sz="3600" b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应急响应</a:t>
            </a:r>
            <a:endParaRPr lang="zh-CN" altLang="en-US" sz="3600" b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内容占位符 2"/>
          <p:cNvSpPr>
            <a:spLocks noGrp="1"/>
          </p:cNvSpPr>
          <p:nvPr>
            <p:ph idx="1"/>
          </p:nvPr>
        </p:nvSpPr>
        <p:spPr>
          <a:xfrm>
            <a:off x="467360" y="2061210"/>
            <a:ext cx="8114030" cy="21228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algn="just" defTabSz="914400" rtl="0" eaLnBrk="1" latinLnBrk="0" hangingPunct="1">
              <a:lnSpc>
                <a:spcPct val="150000"/>
              </a:lnSpc>
              <a:spcBef>
                <a:spcPts val="1800"/>
              </a:spcBef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  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明确了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灾民安置和灾后重建、火灾损失财产处理及后果评估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等工作。</a:t>
            </a:r>
            <a:endParaRPr kumimoji="0" lang="zh-CN" altLang="en-US" sz="2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8130" name="内容占位符 2"/>
          <p:cNvSpPr/>
          <p:nvPr/>
        </p:nvSpPr>
        <p:spPr>
          <a:xfrm>
            <a:off x="395286" y="620711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第五部分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</a:t>
            </a:r>
            <a:r>
              <a:rPr lang="zh-CN" altLang="en-US" sz="3600" b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善后工作</a:t>
            </a:r>
            <a:endParaRPr lang="zh-CN" altLang="en-US" sz="3600" b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内容占位符 2"/>
          <p:cNvSpPr>
            <a:spLocks noGrp="1"/>
          </p:cNvSpPr>
          <p:nvPr>
            <p:ph idx="1"/>
          </p:nvPr>
        </p:nvSpPr>
        <p:spPr>
          <a:xfrm>
            <a:off x="467360" y="2061210"/>
            <a:ext cx="8114030" cy="21228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algn="just" defTabSz="914400" rtl="0" eaLnBrk="1" latinLnBrk="0" hangingPunct="1">
              <a:lnSpc>
                <a:spcPct val="150000"/>
              </a:lnSpc>
              <a:spcBef>
                <a:spcPts val="1800"/>
              </a:spcBef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  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提出了应急响应工作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必需的队伍、通信与交通、物资与装备、技术储备及资金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等保障方面的措施。</a:t>
            </a:r>
            <a:endParaRPr kumimoji="0" lang="zh-CN" altLang="en-US" sz="2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8130" name="内容占位符 2"/>
          <p:cNvSpPr/>
          <p:nvPr/>
        </p:nvSpPr>
        <p:spPr>
          <a:xfrm>
            <a:off x="395286" y="620711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第六部分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</a:t>
            </a:r>
            <a:r>
              <a:rPr lang="zh-CN" altLang="en-US" sz="3600" b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应急保障</a:t>
            </a:r>
            <a:endParaRPr lang="zh-CN" altLang="en-US" sz="3600" b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内容占位符 2"/>
          <p:cNvSpPr>
            <a:spLocks noGrp="1"/>
          </p:cNvSpPr>
          <p:nvPr>
            <p:ph idx="1"/>
          </p:nvPr>
        </p:nvSpPr>
        <p:spPr>
          <a:xfrm>
            <a:off x="467360" y="2061210"/>
            <a:ext cx="8114030" cy="21228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algn="just" defTabSz="914400" rtl="0" eaLnBrk="1" latinLnBrk="0" hangingPunct="1">
              <a:lnSpc>
                <a:spcPct val="150000"/>
              </a:lnSpc>
              <a:spcBef>
                <a:spcPts val="1800"/>
              </a:spcBef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  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明确了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预案演练、宣传与培训、奖励与责任、监督检查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等工作。</a:t>
            </a:r>
            <a:endParaRPr kumimoji="0" lang="zh-CN" altLang="en-US" sz="2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8130" name="内容占位符 2"/>
          <p:cNvSpPr/>
          <p:nvPr/>
        </p:nvSpPr>
        <p:spPr>
          <a:xfrm>
            <a:off x="395286" y="620711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第七部分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</a:t>
            </a:r>
            <a:r>
              <a:rPr kumimoji="0" sz="3600" b="1" i="0" u="none" strike="noStrike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</a:rPr>
              <a:t>监督管理</a:t>
            </a:r>
            <a:endParaRPr kumimoji="0" sz="3600" b="1" i="0" u="none" strike="noStrike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内容占位符 2"/>
          <p:cNvSpPr/>
          <p:nvPr/>
        </p:nvSpPr>
        <p:spPr>
          <a:xfrm>
            <a:off x="395286" y="2493326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八部分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</a:t>
            </a:r>
            <a:r>
              <a:rPr kumimoji="0" lang="zh-CN" sz="3600" b="1" i="0" u="none" strike="noStrike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</a:rPr>
              <a:t>附则</a:t>
            </a:r>
            <a:endParaRPr kumimoji="0" lang="zh-CN" sz="3600" b="1" i="0" u="none" strike="noStrike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1" name="Rectangle 3"/>
          <p:cNvSpPr>
            <a:spLocks noGrp="1"/>
          </p:cNvSpPr>
          <p:nvPr>
            <p:ph idx="1"/>
          </p:nvPr>
        </p:nvSpPr>
        <p:spPr>
          <a:xfrm>
            <a:off x="467043" y="1412875"/>
            <a:ext cx="7943850" cy="501491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57505" marR="0" lvl="0" indent="-357505" algn="just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"/>
              <a:defRPr/>
            </a:pPr>
            <a:endParaRPr kumimoji="0" lang="en-US" altLang="zh-CN" sz="1800" b="1" i="0" u="none" strike="noStrike" kern="0" cap="none" spc="0" normalizeH="0" baseline="0" noProof="1">
              <a:ln>
                <a:noFill/>
              </a:ln>
              <a:solidFill>
                <a:srgbClr val="64764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None/>
              <a:defRPr/>
            </a:pPr>
            <a:r>
              <a:rPr kumimoji="0" lang="en-US" sz="1800" b="1" i="0" u="none" strike="noStrike" kern="0" cap="none" spc="0" normalizeH="0" baseline="0" noProof="1">
                <a:ln>
                  <a:noFill/>
                </a:ln>
                <a:solidFill>
                  <a:srgbClr val="6476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1800" i="0" u="none" strike="noStrike" kern="0" cap="none" spc="0" normalizeH="0" baseline="0" noProof="1">
                <a:ln>
                  <a:noFill/>
                </a:ln>
                <a:solidFill>
                  <a:srgbClr val="6476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zh-CN" sz="2800" i="0" u="none" strike="noStrike" kern="0" cap="none" spc="0" normalizeH="0" baseline="0" noProof="1">
                <a:ln>
                  <a:noFill/>
                </a:ln>
                <a:solidFill>
                  <a:srgbClr val="6476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此外，</a:t>
            </a:r>
            <a:r>
              <a:rPr sz="2800">
                <a:ln>
                  <a:noFill/>
                </a:ln>
                <a:effectLst/>
                <a:uLnTx/>
                <a:uFillTx/>
                <a:sym typeface="+mn-ea"/>
              </a:rPr>
              <a:t>《</a:t>
            </a:r>
            <a:r>
              <a:rPr kumimoji="0" sz="2800" i="0" u="none" strike="noStrike" kern="0" cap="none" spc="0" normalizeH="0" baseline="0" noProof="1">
                <a:ln>
                  <a:noFill/>
                </a:ln>
                <a:solidFill>
                  <a:srgbClr val="6476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沧源佤族自治县森林草原火灾应急预案》还确定了</a:t>
            </a:r>
            <a:r>
              <a:rPr kumimoji="0" sz="2800" b="1" i="0" u="none" strike="noStrike" kern="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森林草原火灾预警级别</a:t>
            </a:r>
            <a:r>
              <a:rPr kumimoji="0" sz="2800" i="0" u="none" strike="noStrike" kern="0" cap="none" spc="0" normalizeH="0" baseline="0" noProof="1">
                <a:ln>
                  <a:noFill/>
                </a:ln>
                <a:solidFill>
                  <a:srgbClr val="6476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，为启动应急响应提供了判定依据；明确了</a:t>
            </a:r>
            <a:r>
              <a:rPr kumimoji="0" sz="2800" b="1" i="0" strike="noStrike" kern="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不同的预警级别应采取的预警预防行动</a:t>
            </a:r>
            <a:r>
              <a:rPr kumimoji="0" sz="2800" i="0" u="none" strike="noStrike" kern="0" cap="none" spc="0" normalizeH="0" baseline="0" noProof="1">
                <a:ln>
                  <a:noFill/>
                </a:ln>
                <a:solidFill>
                  <a:srgbClr val="6476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，为各级各职能部门的应急处置工作提供行动指南。</a:t>
            </a:r>
            <a:endParaRPr kumimoji="0" sz="2800" i="0" u="none" strike="noStrike" kern="0" cap="none" spc="0" normalizeH="0" baseline="0" noProof="1">
              <a:ln>
                <a:noFill/>
              </a:ln>
              <a:solidFill>
                <a:srgbClr val="64764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0" y="1916113"/>
            <a:ext cx="1573213" cy="1536700"/>
          </a:xfrm>
          <a:prstGeom prst="rect">
            <a:avLst/>
          </a:prstGeom>
          <a:solidFill>
            <a:srgbClr val="BC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0" normalizeH="0" baseline="0" noProof="1">
                <a:ln>
                  <a:noFill/>
                </a:ln>
                <a:solidFill>
                  <a:srgbClr val="FFFFFE"/>
                </a:solidFill>
                <a:effectLst/>
                <a:uLnTx/>
                <a:uFillTx/>
                <a:latin typeface="Gungsuh" pitchFamily="18" charset="-127"/>
                <a:ea typeface="宋体" panose="02010600030101010101" pitchFamily="2" charset="-122"/>
                <a:cs typeface="+mn-cs"/>
              </a:rPr>
              <a:t>3</a:t>
            </a:r>
            <a:endParaRPr kumimoji="0" lang="zh-CN" altLang="en-US" sz="6000" b="0" i="0" u="none" strike="noStrike" kern="1200" cap="none" spc="0" normalizeH="0" baseline="0" noProof="1">
              <a:ln>
                <a:noFill/>
              </a:ln>
              <a:solidFill>
                <a:srgbClr val="FFFFFE"/>
              </a:solidFill>
              <a:effectLst/>
              <a:uLnTx/>
              <a:uFillTx/>
              <a:latin typeface="Gungsuh" pitchFamily="18" charset="-127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467" name="文本框 4"/>
          <p:cNvSpPr txBox="1"/>
          <p:nvPr>
            <p:custDataLst>
              <p:tags r:id="rId2"/>
            </p:custDataLst>
          </p:nvPr>
        </p:nvSpPr>
        <p:spPr>
          <a:xfrm>
            <a:off x="1573213" y="2205038"/>
            <a:ext cx="7570787" cy="1136650"/>
          </a:xfrm>
          <a:prstGeom prst="rect">
            <a:avLst/>
          </a:prstGeom>
          <a:noFill/>
          <a:ln w="9525">
            <a:noFill/>
          </a:ln>
        </p:spPr>
        <p:txBody>
          <a:bodyPr rIns="360000"/>
          <a:p>
            <a:pPr algn="ctr" eaLnBrk="1" hangingPunct="1">
              <a:buClr>
                <a:schemeClr val="accent2"/>
              </a:buClr>
              <a:buSzPct val="70000"/>
            </a:pPr>
            <a:r>
              <a:rPr lang="zh-CN" altLang="en-US" sz="4600" b="1" dirty="0">
                <a:solidFill>
                  <a:srgbClr val="8A45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文件执行日期</a:t>
            </a:r>
            <a:endParaRPr lang="zh-CN" altLang="en-US" sz="4600" b="1" dirty="0">
              <a:solidFill>
                <a:srgbClr val="8A45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495300" y="0"/>
            <a:ext cx="0" cy="6858000"/>
          </a:xfrm>
          <a:prstGeom prst="line">
            <a:avLst/>
          </a:prstGeom>
          <a:ln w="6350">
            <a:solidFill>
              <a:srgbClr val="E0C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4"/>
            </p:custDataLst>
          </p:nvPr>
        </p:nvCxnSpPr>
        <p:spPr>
          <a:xfrm>
            <a:off x="0" y="3052763"/>
            <a:ext cx="9144000" cy="0"/>
          </a:xfrm>
          <a:prstGeom prst="line">
            <a:avLst/>
          </a:prstGeom>
          <a:ln w="6350">
            <a:solidFill>
              <a:srgbClr val="E0C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5" name="文本占位符 88066"/>
          <p:cNvSpPr>
            <a:spLocks noGrp="1"/>
          </p:cNvSpPr>
          <p:nvPr>
            <p:ph idx="1"/>
          </p:nvPr>
        </p:nvSpPr>
        <p:spPr>
          <a:xfrm>
            <a:off x="138430" y="1002030"/>
            <a:ext cx="8747760" cy="5118100"/>
          </a:xfrm>
        </p:spPr>
        <p:txBody>
          <a:bodyPr vert="horz" wrap="square" lIns="91440" tIns="45720" rIns="91440" bIns="45720" anchor="t" anchorCtr="0"/>
          <a:p>
            <a:pPr>
              <a:lnSpc>
                <a:spcPts val="2100"/>
              </a:lnSpc>
            </a:pPr>
            <a:endParaRPr lang="zh-CN" altLang="en-US" b="1" dirty="0">
              <a:solidFill>
                <a:srgbClr val="0000FF"/>
              </a:solidFill>
            </a:endParaRPr>
          </a:p>
          <a:p>
            <a:pPr algn="ctr">
              <a:lnSpc>
                <a:spcPts val="2100"/>
              </a:lnSpc>
              <a:buNone/>
            </a:pPr>
            <a:r>
              <a:rPr lang="zh-CN" altLang="en-US" sz="3600" b="1" dirty="0">
                <a:solidFill>
                  <a:srgbClr val="0000FF"/>
                </a:solidFill>
              </a:rPr>
              <a:t>文件执行日期</a:t>
            </a:r>
            <a:endParaRPr lang="zh-CN" altLang="en-US" sz="2400" b="1" dirty="0">
              <a:solidFill>
                <a:srgbClr val="0000FF"/>
              </a:solidFill>
            </a:endParaRPr>
          </a:p>
          <a:p>
            <a:pPr>
              <a:lnSpc>
                <a:spcPts val="2100"/>
              </a:lnSpc>
              <a:buNone/>
            </a:pPr>
            <a:endParaRPr lang="en-US" altLang="zh-CN" dirty="0">
              <a:solidFill>
                <a:srgbClr val="0000FF"/>
              </a:solidFill>
            </a:endParaRPr>
          </a:p>
          <a:p>
            <a:pPr latinLnBrk="0">
              <a:lnSpc>
                <a:spcPct val="150000"/>
              </a:lnSpc>
              <a:buNone/>
            </a:pPr>
            <a:r>
              <a:rPr lang="en-US" altLang="zh-CN" sz="2800" dirty="0"/>
              <a:t>           </a:t>
            </a:r>
            <a:r>
              <a:rPr lang="zh-CN" altLang="en-US" sz="2800" dirty="0"/>
              <a:t>依据《云南省行政规范性文件制定和备案办法》的规定，本《沧源佤族自治县草原火灾应急预案》自印发之日（即</a:t>
            </a:r>
            <a:r>
              <a:rPr lang="zh-CN" altLang="en-US" sz="2800" dirty="0">
                <a:solidFill>
                  <a:srgbClr val="FF0000"/>
                </a:solidFill>
              </a:rPr>
              <a:t>2023年3月15日</a:t>
            </a:r>
            <a:r>
              <a:rPr lang="zh-CN" altLang="en-US" sz="2800" dirty="0"/>
              <a:t>）起施行。　</a:t>
            </a:r>
            <a:r>
              <a:rPr lang="zh-CN" altLang="en-US" dirty="0"/>
              <a:t>　</a:t>
            </a:r>
            <a:endParaRPr lang="zh-CN" altLang="en-US" dirty="0"/>
          </a:p>
          <a:p>
            <a:pPr>
              <a:lnSpc>
                <a:spcPct val="150000"/>
              </a:lnSpc>
              <a:buNone/>
            </a:pP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59393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algn="ctr"/>
            <a:endParaRPr lang="zh-CN" altLang="en-US" dirty="0"/>
          </a:p>
        </p:txBody>
      </p:sp>
      <p:sp>
        <p:nvSpPr>
          <p:cNvPr id="10243" name="文本占位符 59394"/>
          <p:cNvSpPr>
            <a:spLocks noGrp="1"/>
          </p:cNvSpPr>
          <p:nvPr>
            <p:ph idx="1"/>
          </p:nvPr>
        </p:nvSpPr>
        <p:spPr>
          <a:xfrm>
            <a:off x="827088" y="2205355"/>
            <a:ext cx="7321550" cy="1800225"/>
          </a:xfrm>
        </p:spPr>
        <p:txBody>
          <a:bodyPr vert="horz" wrap="square" lIns="91440" tIns="45720" rIns="91440" bIns="45720" anchor="t" anchorCtr="0"/>
          <a:p>
            <a:r>
              <a:rPr lang="en-US" altLang="zh-CN" sz="2400" dirty="0"/>
              <a:t>       </a:t>
            </a:r>
            <a:r>
              <a:rPr lang="zh-CN" altLang="en-US" sz="2400" dirty="0"/>
              <a:t>2023年3月15日，沧源佤族自治县人民政府办公室印发了</a:t>
            </a:r>
            <a:r>
              <a:rPr lang="zh-CN" altLang="en-US" sz="2400" dirty="0">
                <a:solidFill>
                  <a:srgbClr val="FF0000"/>
                </a:solidFill>
              </a:rPr>
              <a:t>《沧源佤族自治县森林草原火灾应急预案》</a:t>
            </a:r>
            <a:r>
              <a:rPr lang="zh-CN" altLang="en-US" sz="2400" dirty="0"/>
              <a:t>（沧政办发〔2023〕10号），为方便社会公众全面了解有关政策，现政策解读如下。</a:t>
            </a:r>
            <a:r>
              <a:rPr lang="zh-CN" altLang="en-US" dirty="0"/>
              <a:t> </a:t>
            </a:r>
            <a:endParaRPr lang="zh-CN" altLang="en-US" dirty="0"/>
          </a:p>
        </p:txBody>
      </p:sp>
      <p:sp>
        <p:nvSpPr>
          <p:cNvPr id="10244" name="矩形 59397"/>
          <p:cNvSpPr/>
          <p:nvPr/>
        </p:nvSpPr>
        <p:spPr>
          <a:xfrm>
            <a:off x="755650" y="3573463"/>
            <a:ext cx="7321550" cy="18002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57505" indent="-357505" algn="just">
              <a:lnSpc>
                <a:spcPct val="110000"/>
              </a:lnSpc>
              <a:spcBef>
                <a:spcPts val="18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"/>
            </a:pPr>
            <a:endParaRPr lang="zh-CN" altLang="en-US" dirty="0">
              <a:solidFill>
                <a:srgbClr val="647643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" name="MH_Entry_1"/>
          <p:cNvSpPr txBox="1"/>
          <p:nvPr>
            <p:custDataLst>
              <p:tags r:id="rId1"/>
            </p:custDataLst>
          </p:nvPr>
        </p:nvSpPr>
        <p:spPr>
          <a:xfrm>
            <a:off x="3340443" y="2403756"/>
            <a:ext cx="4229099" cy="437055"/>
          </a:xfrm>
          <a:custGeom>
            <a:avLst/>
            <a:gdLst>
              <a:gd name="connsiteX0" fmla="*/ 0 w 3064329"/>
              <a:gd name="connsiteY0" fmla="*/ 0 h 437055"/>
              <a:gd name="connsiteX1" fmla="*/ 3064329 w 3064329"/>
              <a:gd name="connsiteY1" fmla="*/ 0 h 437055"/>
              <a:gd name="connsiteX2" fmla="*/ 3064329 w 3064329"/>
              <a:gd name="connsiteY2" fmla="*/ 437055 h 437055"/>
              <a:gd name="connsiteX3" fmla="*/ 0 w 3064329"/>
              <a:gd name="connsiteY3" fmla="*/ 437055 h 437055"/>
              <a:gd name="connsiteX4" fmla="*/ 0 w 3064329"/>
              <a:gd name="connsiteY4" fmla="*/ 0 h 437055"/>
              <a:gd name="connsiteX0-1" fmla="*/ 3064329 w 3155769"/>
              <a:gd name="connsiteY0-2" fmla="*/ 437055 h 528495"/>
              <a:gd name="connsiteX1-3" fmla="*/ 0 w 3155769"/>
              <a:gd name="connsiteY1-4" fmla="*/ 437055 h 528495"/>
              <a:gd name="connsiteX2-5" fmla="*/ 0 w 3155769"/>
              <a:gd name="connsiteY2-6" fmla="*/ 0 h 528495"/>
              <a:gd name="connsiteX3-7" fmla="*/ 3064329 w 3155769"/>
              <a:gd name="connsiteY3-8" fmla="*/ 0 h 528495"/>
              <a:gd name="connsiteX4-9" fmla="*/ 3155769 w 3155769"/>
              <a:gd name="connsiteY4-10" fmla="*/ 528495 h 528495"/>
              <a:gd name="connsiteX0-11" fmla="*/ 3064329 w 3064329"/>
              <a:gd name="connsiteY0-12" fmla="*/ 437055 h 437055"/>
              <a:gd name="connsiteX1-13" fmla="*/ 0 w 3064329"/>
              <a:gd name="connsiteY1-14" fmla="*/ 437055 h 437055"/>
              <a:gd name="connsiteX2-15" fmla="*/ 0 w 3064329"/>
              <a:gd name="connsiteY2-16" fmla="*/ 0 h 437055"/>
              <a:gd name="connsiteX3-17" fmla="*/ 3064329 w 3064329"/>
              <a:gd name="connsiteY3-18" fmla="*/ 0 h 4370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64329" h="437055">
                <a:moveTo>
                  <a:pt x="3064329" y="437055"/>
                </a:moveTo>
                <a:lnTo>
                  <a:pt x="0" y="437055"/>
                </a:lnTo>
                <a:lnTo>
                  <a:pt x="0" y="0"/>
                </a:lnTo>
                <a:lnTo>
                  <a:pt x="3064329" y="0"/>
                </a:lnTo>
              </a:path>
            </a:pathLst>
          </a:custGeom>
          <a:noFill/>
          <a:ln w="317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0" scaled="0"/>
            </a:gradFill>
          </a:ln>
        </p:spPr>
        <p:txBody>
          <a:bodyPr lIns="360000" tIns="0" rIns="0" bIns="0" anchor="ctr"/>
          <a:lstStyle/>
          <a:p>
            <a:pPr marR="0" defTabSz="914400">
              <a:lnSpc>
                <a:spcPct val="110000"/>
              </a:lnSpc>
              <a:buClrTx/>
              <a:buSzTx/>
              <a:buFontTx/>
              <a:buNone/>
              <a:defRPr/>
            </a:pPr>
            <a:r>
              <a:rPr kumimoji="0" lang="zh-CN" altLang="en-US" sz="3000" kern="1200" cap="none" spc="0" normalizeH="0" baseline="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出台背景</a:t>
            </a:r>
            <a:endParaRPr kumimoji="0" lang="zh-CN" altLang="en-US" sz="3000" kern="1200" cap="none" spc="0" normalizeH="0" baseline="0" noProof="1"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  <p:sp>
        <p:nvSpPr>
          <p:cNvPr id="48" name="MH_Entry_2"/>
          <p:cNvSpPr txBox="1"/>
          <p:nvPr>
            <p:custDataLst>
              <p:tags r:id="rId2"/>
            </p:custDataLst>
          </p:nvPr>
        </p:nvSpPr>
        <p:spPr>
          <a:xfrm>
            <a:off x="3354731" y="3146711"/>
            <a:ext cx="4229097" cy="437055"/>
          </a:xfrm>
          <a:custGeom>
            <a:avLst/>
            <a:gdLst>
              <a:gd name="connsiteX0" fmla="*/ 0 w 3064329"/>
              <a:gd name="connsiteY0" fmla="*/ 0 h 437055"/>
              <a:gd name="connsiteX1" fmla="*/ 3064329 w 3064329"/>
              <a:gd name="connsiteY1" fmla="*/ 0 h 437055"/>
              <a:gd name="connsiteX2" fmla="*/ 3064329 w 3064329"/>
              <a:gd name="connsiteY2" fmla="*/ 437055 h 437055"/>
              <a:gd name="connsiteX3" fmla="*/ 0 w 3064329"/>
              <a:gd name="connsiteY3" fmla="*/ 437055 h 437055"/>
              <a:gd name="connsiteX4" fmla="*/ 0 w 3064329"/>
              <a:gd name="connsiteY4" fmla="*/ 0 h 437055"/>
              <a:gd name="connsiteX0-1" fmla="*/ 3064329 w 3155769"/>
              <a:gd name="connsiteY0-2" fmla="*/ 437055 h 528495"/>
              <a:gd name="connsiteX1-3" fmla="*/ 0 w 3155769"/>
              <a:gd name="connsiteY1-4" fmla="*/ 437055 h 528495"/>
              <a:gd name="connsiteX2-5" fmla="*/ 0 w 3155769"/>
              <a:gd name="connsiteY2-6" fmla="*/ 0 h 528495"/>
              <a:gd name="connsiteX3-7" fmla="*/ 3064329 w 3155769"/>
              <a:gd name="connsiteY3-8" fmla="*/ 0 h 528495"/>
              <a:gd name="connsiteX4-9" fmla="*/ 3155769 w 3155769"/>
              <a:gd name="connsiteY4-10" fmla="*/ 528495 h 528495"/>
              <a:gd name="connsiteX0-11" fmla="*/ 3064329 w 3064329"/>
              <a:gd name="connsiteY0-12" fmla="*/ 437055 h 437055"/>
              <a:gd name="connsiteX1-13" fmla="*/ 0 w 3064329"/>
              <a:gd name="connsiteY1-14" fmla="*/ 437055 h 437055"/>
              <a:gd name="connsiteX2-15" fmla="*/ 0 w 3064329"/>
              <a:gd name="connsiteY2-16" fmla="*/ 0 h 437055"/>
              <a:gd name="connsiteX3-17" fmla="*/ 3064329 w 3064329"/>
              <a:gd name="connsiteY3-18" fmla="*/ 0 h 4370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64329" h="437055">
                <a:moveTo>
                  <a:pt x="3064329" y="437055"/>
                </a:moveTo>
                <a:lnTo>
                  <a:pt x="0" y="437055"/>
                </a:lnTo>
                <a:lnTo>
                  <a:pt x="0" y="0"/>
                </a:lnTo>
                <a:lnTo>
                  <a:pt x="3064329" y="0"/>
                </a:lnTo>
              </a:path>
            </a:pathLst>
          </a:custGeom>
          <a:noFill/>
          <a:ln w="317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0" scaled="0"/>
            </a:gradFill>
          </a:ln>
        </p:spPr>
        <p:txBody>
          <a:bodyPr lIns="360000" tIns="0" rIns="0" bIns="0" anchor="ctr"/>
          <a:lstStyle/>
          <a:p>
            <a:pPr marR="0" defTabSz="914400">
              <a:lnSpc>
                <a:spcPct val="110000"/>
              </a:lnSpc>
              <a:buClrTx/>
              <a:buSzTx/>
              <a:buFontTx/>
              <a:buNone/>
              <a:defRPr/>
            </a:pPr>
            <a:r>
              <a:rPr kumimoji="0" lang="zh-CN" altLang="en-US" sz="3000" kern="1200" cap="none" spc="0" normalizeH="0" baseline="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预案</a:t>
            </a:r>
            <a:r>
              <a:rPr kumimoji="0" lang="zh-CN" altLang="en-US" sz="3000" kern="1200" cap="none" spc="0" normalizeH="0" baseline="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的主要</a:t>
            </a:r>
            <a:r>
              <a:rPr kumimoji="0" lang="zh-CN" altLang="en-US" sz="3000" kern="1200" cap="none" spc="0" normalizeH="0" baseline="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内容</a:t>
            </a:r>
            <a:endParaRPr kumimoji="0" lang="zh-CN" altLang="en-US" sz="3000" kern="1200" cap="none" spc="0" normalizeH="0" baseline="0" noProof="1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4" name="MH_Number_1"/>
          <p:cNvSpPr/>
          <p:nvPr>
            <p:custDataLst>
              <p:tags r:id="rId3"/>
            </p:custDataLst>
          </p:nvPr>
        </p:nvSpPr>
        <p:spPr>
          <a:xfrm>
            <a:off x="2982913" y="2403475"/>
            <a:ext cx="508000" cy="436563"/>
          </a:xfrm>
          <a:prstGeom prst="hexagon">
            <a:avLst>
              <a:gd name="adj" fmla="val 29651"/>
              <a:gd name="vf" fmla="val 115470"/>
            </a:avLst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1</a:t>
            </a: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7" name="MH_Number_2"/>
          <p:cNvSpPr/>
          <p:nvPr>
            <p:custDataLst>
              <p:tags r:id="rId4"/>
            </p:custDataLst>
          </p:nvPr>
        </p:nvSpPr>
        <p:spPr>
          <a:xfrm>
            <a:off x="2982913" y="3117850"/>
            <a:ext cx="508000" cy="438150"/>
          </a:xfrm>
          <a:prstGeom prst="hexagon">
            <a:avLst>
              <a:gd name="adj" fmla="val 29651"/>
              <a:gd name="vf" fmla="val 115470"/>
            </a:avLst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2</a:t>
            </a: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78" name="MH_Others_1"/>
          <p:cNvSpPr txBox="1"/>
          <p:nvPr>
            <p:custDataLst>
              <p:tags r:id="rId5"/>
            </p:custDataLst>
          </p:nvPr>
        </p:nvSpPr>
        <p:spPr>
          <a:xfrm>
            <a:off x="1619250" y="1930400"/>
            <a:ext cx="1435100" cy="27559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p>
            <a:pPr algn="ctr"/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  <a:endParaRPr lang="en-US" altLang="zh-CN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录</a:t>
            </a:r>
            <a:endParaRPr lang="zh-CN" altLang="en-US" sz="6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9" name="MH_Others_2"/>
          <p:cNvSpPr txBox="1"/>
          <p:nvPr>
            <p:custDataLst>
              <p:tags r:id="rId6"/>
            </p:custDataLst>
          </p:nvPr>
        </p:nvSpPr>
        <p:spPr>
          <a:xfrm rot="5400000">
            <a:off x="-144462" y="3049588"/>
            <a:ext cx="326548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2800" dirty="0">
                <a:solidFill>
                  <a:srgbClr val="DDDD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800" dirty="0">
              <a:solidFill>
                <a:srgbClr val="DDDD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MH_Number_2"/>
          <p:cNvSpPr/>
          <p:nvPr>
            <p:custDataLst>
              <p:tags r:id="rId7"/>
            </p:custDataLst>
          </p:nvPr>
        </p:nvSpPr>
        <p:spPr>
          <a:xfrm>
            <a:off x="2982913" y="3760788"/>
            <a:ext cx="508000" cy="438150"/>
          </a:xfrm>
          <a:prstGeom prst="hexagon">
            <a:avLst>
              <a:gd name="adj" fmla="val 29651"/>
              <a:gd name="vf" fmla="val 115470"/>
            </a:avLst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3</a:t>
            </a: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MH_Entry_2"/>
          <p:cNvSpPr txBox="1"/>
          <p:nvPr>
            <p:custDataLst>
              <p:tags r:id="rId8"/>
            </p:custDataLst>
          </p:nvPr>
        </p:nvSpPr>
        <p:spPr>
          <a:xfrm>
            <a:off x="3340735" y="3770630"/>
            <a:ext cx="5047615" cy="436880"/>
          </a:xfrm>
          <a:custGeom>
            <a:avLst/>
            <a:gdLst>
              <a:gd name="connsiteX0" fmla="*/ 0 w 3064329"/>
              <a:gd name="connsiteY0" fmla="*/ 0 h 437055"/>
              <a:gd name="connsiteX1" fmla="*/ 3064329 w 3064329"/>
              <a:gd name="connsiteY1" fmla="*/ 0 h 437055"/>
              <a:gd name="connsiteX2" fmla="*/ 3064329 w 3064329"/>
              <a:gd name="connsiteY2" fmla="*/ 437055 h 437055"/>
              <a:gd name="connsiteX3" fmla="*/ 0 w 3064329"/>
              <a:gd name="connsiteY3" fmla="*/ 437055 h 437055"/>
              <a:gd name="connsiteX4" fmla="*/ 0 w 3064329"/>
              <a:gd name="connsiteY4" fmla="*/ 0 h 437055"/>
              <a:gd name="connsiteX0-1" fmla="*/ 3064329 w 3155769"/>
              <a:gd name="connsiteY0-2" fmla="*/ 437055 h 528495"/>
              <a:gd name="connsiteX1-3" fmla="*/ 0 w 3155769"/>
              <a:gd name="connsiteY1-4" fmla="*/ 437055 h 528495"/>
              <a:gd name="connsiteX2-5" fmla="*/ 0 w 3155769"/>
              <a:gd name="connsiteY2-6" fmla="*/ 0 h 528495"/>
              <a:gd name="connsiteX3-7" fmla="*/ 3064329 w 3155769"/>
              <a:gd name="connsiteY3-8" fmla="*/ 0 h 528495"/>
              <a:gd name="connsiteX4-9" fmla="*/ 3155769 w 3155769"/>
              <a:gd name="connsiteY4-10" fmla="*/ 528495 h 528495"/>
              <a:gd name="connsiteX0-11" fmla="*/ 3064329 w 3064329"/>
              <a:gd name="connsiteY0-12" fmla="*/ 437055 h 437055"/>
              <a:gd name="connsiteX1-13" fmla="*/ 0 w 3064329"/>
              <a:gd name="connsiteY1-14" fmla="*/ 437055 h 437055"/>
              <a:gd name="connsiteX2-15" fmla="*/ 0 w 3064329"/>
              <a:gd name="connsiteY2-16" fmla="*/ 0 h 437055"/>
              <a:gd name="connsiteX3-17" fmla="*/ 3064329 w 3064329"/>
              <a:gd name="connsiteY3-18" fmla="*/ 0 h 4370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64329" h="437055">
                <a:moveTo>
                  <a:pt x="3064329" y="437055"/>
                </a:moveTo>
                <a:lnTo>
                  <a:pt x="0" y="437055"/>
                </a:lnTo>
                <a:lnTo>
                  <a:pt x="0" y="0"/>
                </a:lnTo>
                <a:lnTo>
                  <a:pt x="3064329" y="0"/>
                </a:lnTo>
              </a:path>
            </a:pathLst>
          </a:custGeom>
          <a:noFill/>
          <a:ln w="317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0" scaled="0"/>
            </a:gradFill>
          </a:ln>
        </p:spPr>
        <p:txBody>
          <a:bodyPr lIns="360000" tIns="0" rIns="0" bIns="0" anchor="ctr"/>
          <a:lstStyle/>
          <a:p>
            <a:pPr marR="0" defTabSz="914400">
              <a:lnSpc>
                <a:spcPct val="110000"/>
              </a:lnSpc>
              <a:buClrTx/>
              <a:buSzTx/>
              <a:buFontTx/>
              <a:buNone/>
              <a:defRPr/>
            </a:pPr>
            <a:r>
              <a:rPr kumimoji="0" lang="zh-CN" altLang="en-US" sz="3000" kern="1200" cap="none" spc="0" normalizeH="0" baseline="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文件</a:t>
            </a:r>
            <a:r>
              <a:rPr kumimoji="0" lang="zh-CN" altLang="en-US" sz="3000" kern="1200" cap="none" spc="0" normalizeH="0" baseline="0" noProof="1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执行日期</a:t>
            </a:r>
            <a:endParaRPr kumimoji="0" lang="zh-CN" altLang="en-US" sz="3000" kern="1200" cap="none" spc="0" normalizeH="0" baseline="0" noProof="1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9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0" y="1916113"/>
            <a:ext cx="1573213" cy="1536700"/>
          </a:xfrm>
          <a:prstGeom prst="rect">
            <a:avLst/>
          </a:prstGeom>
          <a:solidFill>
            <a:srgbClr val="BC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0" normalizeH="0" baseline="0" noProof="1">
                <a:ln>
                  <a:noFill/>
                </a:ln>
                <a:solidFill>
                  <a:srgbClr val="FFFFFE"/>
                </a:solidFill>
                <a:effectLst/>
                <a:uLnTx/>
                <a:uFillTx/>
                <a:latin typeface="Gungsuh" pitchFamily="18" charset="-127"/>
                <a:ea typeface="宋体" panose="02010600030101010101" pitchFamily="2" charset="-122"/>
                <a:cs typeface="+mn-cs"/>
              </a:rPr>
              <a:t>1</a:t>
            </a:r>
            <a:endParaRPr kumimoji="0" lang="zh-CN" altLang="en-US" sz="6000" b="0" i="0" u="none" strike="noStrike" kern="1200" cap="none" spc="0" normalizeH="0" baseline="0" noProof="1">
              <a:ln>
                <a:noFill/>
              </a:ln>
              <a:solidFill>
                <a:srgbClr val="FFFFFE"/>
              </a:solidFill>
              <a:effectLst/>
              <a:uLnTx/>
              <a:uFillTx/>
              <a:latin typeface="Gungsuh" pitchFamily="18" charset="-127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5" name="文本框 4"/>
          <p:cNvSpPr txBox="1"/>
          <p:nvPr>
            <p:custDataLst>
              <p:tags r:id="rId2"/>
            </p:custDataLst>
          </p:nvPr>
        </p:nvSpPr>
        <p:spPr>
          <a:xfrm>
            <a:off x="1573213" y="2205038"/>
            <a:ext cx="7570787" cy="1136650"/>
          </a:xfrm>
          <a:prstGeom prst="rect">
            <a:avLst/>
          </a:prstGeom>
          <a:noFill/>
          <a:ln w="9525">
            <a:noFill/>
          </a:ln>
        </p:spPr>
        <p:txBody>
          <a:bodyPr rIns="360000"/>
          <a:p>
            <a:pPr algn="ctr" eaLnBrk="1" hangingPunct="1">
              <a:buClr>
                <a:schemeClr val="accent2"/>
              </a:buClr>
              <a:buSzPct val="70000"/>
            </a:pPr>
            <a:r>
              <a:rPr lang="zh-CN" altLang="en-US" sz="4600" b="1" dirty="0">
                <a:solidFill>
                  <a:srgbClr val="8A45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出台</a:t>
            </a:r>
            <a:r>
              <a:rPr lang="zh-CN" altLang="en-US" sz="4600" b="1" dirty="0">
                <a:solidFill>
                  <a:srgbClr val="8A45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背景</a:t>
            </a:r>
            <a:endParaRPr lang="zh-CN" altLang="en-US" sz="4600" b="1" dirty="0">
              <a:solidFill>
                <a:srgbClr val="8A45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495300" y="0"/>
            <a:ext cx="0" cy="6858000"/>
          </a:xfrm>
          <a:prstGeom prst="line">
            <a:avLst/>
          </a:prstGeom>
          <a:ln w="6350">
            <a:solidFill>
              <a:srgbClr val="E0C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4"/>
            </p:custDataLst>
          </p:nvPr>
        </p:nvCxnSpPr>
        <p:spPr>
          <a:xfrm>
            <a:off x="0" y="3052763"/>
            <a:ext cx="9144000" cy="0"/>
          </a:xfrm>
          <a:prstGeom prst="line">
            <a:avLst/>
          </a:prstGeom>
          <a:ln w="6350">
            <a:solidFill>
              <a:srgbClr val="E0C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标题 11268"/>
          <p:cNvSpPr>
            <a:spLocks noGrp="1"/>
          </p:cNvSpPr>
          <p:nvPr>
            <p:ph type="title"/>
          </p:nvPr>
        </p:nvSpPr>
        <p:spPr>
          <a:xfrm>
            <a:off x="394653" y="764858"/>
            <a:ext cx="8291512" cy="700087"/>
          </a:xfrm>
        </p:spPr>
        <p:txBody>
          <a:bodyPr vert="horz" wrap="square" lIns="91440" tIns="45720" rIns="91440" bIns="45720" anchor="b" anchorCtr="0"/>
          <a:p>
            <a:pPr algn="ctr"/>
            <a:r>
              <a:rPr lang="zh-CN" altLang="en-US" sz="3200" dirty="0"/>
              <a:t>出台背景</a:t>
            </a:r>
            <a:br>
              <a:rPr lang="zh-CN" altLang="en-US" sz="2600" dirty="0"/>
            </a:br>
            <a:endParaRPr lang="zh-CN" altLang="en-US" sz="2600" dirty="0"/>
          </a:p>
        </p:txBody>
      </p:sp>
      <p:sp>
        <p:nvSpPr>
          <p:cNvPr id="11268" name="内容占位符 2"/>
          <p:cNvSpPr>
            <a:spLocks noGrp="1"/>
          </p:cNvSpPr>
          <p:nvPr>
            <p:ph idx="1"/>
          </p:nvPr>
        </p:nvSpPr>
        <p:spPr>
          <a:xfrm>
            <a:off x="1021080" y="1557655"/>
            <a:ext cx="7310120" cy="2992120"/>
          </a:xfrm>
        </p:spPr>
        <p:txBody>
          <a:bodyPr vert="horz" wrap="square" lIns="91440" tIns="45720" rIns="91440" bIns="45720" anchor="t" anchorCtr="0"/>
          <a:p>
            <a:pPr marL="0" indent="0" latinLnBrk="0">
              <a:lnSpc>
                <a:spcPct val="150000"/>
              </a:lnSpc>
              <a:buNone/>
            </a:pPr>
            <a:r>
              <a:rPr lang="en-US" altLang="zh-CN" dirty="0"/>
              <a:t>       </a:t>
            </a:r>
            <a:r>
              <a:rPr lang="en-US" altLang="zh-CN" sz="2400" dirty="0"/>
              <a:t>随着国家和地方</a:t>
            </a:r>
            <a:r>
              <a:rPr lang="en-US" altLang="zh-CN" sz="2400" b="1" dirty="0">
                <a:solidFill>
                  <a:srgbClr val="FF0000"/>
                </a:solidFill>
              </a:rPr>
              <a:t>森林草原火灾应急预案体系的完善、应急管理学科发展、体制改革推进、省级森林草原火灾预警标准的修订</a:t>
            </a:r>
            <a:r>
              <a:rPr lang="en-US" altLang="zh-CN" sz="2400" dirty="0"/>
              <a:t>，以及近年来在森林草原火灾应急实际工作中出现的一些</a:t>
            </a:r>
            <a:r>
              <a:rPr lang="en-US" altLang="zh-CN" sz="2400" b="1" dirty="0">
                <a:solidFill>
                  <a:srgbClr val="FF0000"/>
                </a:solidFill>
              </a:rPr>
              <a:t>问题</a:t>
            </a:r>
            <a:r>
              <a:rPr lang="en-US" altLang="zh-CN" sz="2400" dirty="0"/>
              <a:t>和</a:t>
            </a:r>
            <a:r>
              <a:rPr lang="en-US" altLang="zh-CN" sz="2400" b="1" dirty="0">
                <a:solidFill>
                  <a:srgbClr val="FF0000"/>
                </a:solidFill>
              </a:rPr>
              <a:t>不足</a:t>
            </a:r>
            <a:r>
              <a:rPr lang="en-US" altLang="zh-CN" sz="2400" dirty="0"/>
              <a:t>，需对《沧源佤族自治县森林草原火灾应急预案》进行重新修订。</a:t>
            </a:r>
            <a:endParaRPr lang="en-US" altLang="zh-CN" sz="2400" dirty="0"/>
          </a:p>
          <a:p>
            <a:pPr latinLnBrk="0">
              <a:lnSpc>
                <a:spcPct val="150000"/>
              </a:lnSpc>
            </a:pPr>
            <a:endParaRPr lang="en-US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标题 11268"/>
          <p:cNvSpPr>
            <a:spLocks noGrp="1"/>
          </p:cNvSpPr>
          <p:nvPr>
            <p:ph type="title"/>
          </p:nvPr>
        </p:nvSpPr>
        <p:spPr>
          <a:xfrm>
            <a:off x="394653" y="764858"/>
            <a:ext cx="8291512" cy="700087"/>
          </a:xfrm>
        </p:spPr>
        <p:txBody>
          <a:bodyPr vert="horz" wrap="square" lIns="91440" tIns="45720" rIns="91440" bIns="45720" anchor="b" anchorCtr="0"/>
          <a:p>
            <a:pPr algn="ctr"/>
            <a:r>
              <a:rPr lang="zh-CN" altLang="en-US" sz="3200" dirty="0"/>
              <a:t>出台背景</a:t>
            </a:r>
            <a:br>
              <a:rPr lang="zh-CN" altLang="en-US" sz="2600" dirty="0"/>
            </a:br>
            <a:endParaRPr lang="zh-CN" altLang="en-US" sz="2600" dirty="0"/>
          </a:p>
        </p:txBody>
      </p:sp>
      <p:sp>
        <p:nvSpPr>
          <p:cNvPr id="11268" name="内容占位符 2"/>
          <p:cNvSpPr>
            <a:spLocks noGrp="1"/>
          </p:cNvSpPr>
          <p:nvPr>
            <p:ph idx="1"/>
          </p:nvPr>
        </p:nvSpPr>
        <p:spPr>
          <a:xfrm>
            <a:off x="1021080" y="1557655"/>
            <a:ext cx="7310120" cy="2992120"/>
          </a:xfrm>
        </p:spPr>
        <p:txBody>
          <a:bodyPr vert="horz" wrap="square" lIns="91440" tIns="45720" rIns="91440" bIns="45720" anchor="t" anchorCtr="0"/>
          <a:p>
            <a:pPr marL="0" indent="0" latinLnBrk="0">
              <a:lnSpc>
                <a:spcPct val="150000"/>
              </a:lnSpc>
              <a:buNone/>
            </a:pPr>
            <a:r>
              <a:rPr lang="en-US" altLang="zh-CN" dirty="0"/>
              <a:t>         </a:t>
            </a:r>
            <a:r>
              <a:rPr lang="en-US" altLang="zh-CN" sz="2400" dirty="0"/>
              <a:t> 根据《中华人民共和国森林法》</a:t>
            </a:r>
            <a:r>
              <a:rPr lang="zh-CN" altLang="en-US" sz="2400" dirty="0"/>
              <a:t>、</a:t>
            </a:r>
            <a:r>
              <a:rPr lang="en-US" altLang="zh-CN" sz="2400" dirty="0"/>
              <a:t>《中华人民共和国草原法》</a:t>
            </a:r>
            <a:r>
              <a:rPr lang="zh-CN" altLang="en-US" sz="2400" dirty="0"/>
              <a:t>、</a:t>
            </a:r>
            <a:r>
              <a:rPr lang="en-US" altLang="zh-CN" sz="2400" dirty="0"/>
              <a:t>《中华人民共和国突发事件应对法》</a:t>
            </a:r>
            <a:r>
              <a:rPr lang="zh-CN" altLang="en-US" sz="2400" dirty="0"/>
              <a:t>、</a:t>
            </a:r>
            <a:r>
              <a:rPr lang="en-US" altLang="zh-CN" sz="2400" dirty="0"/>
              <a:t>《森林草原防灭火条例》</a:t>
            </a:r>
            <a:r>
              <a:rPr lang="zh-CN" altLang="en-US" sz="2400" dirty="0"/>
              <a:t>、</a:t>
            </a:r>
            <a:r>
              <a:rPr lang="en-US" altLang="zh-CN" sz="2400" dirty="0"/>
              <a:t>《云南省森林草原防灭火条例》</a:t>
            </a:r>
            <a:r>
              <a:rPr lang="zh-CN" altLang="en-US" sz="2400" dirty="0"/>
              <a:t>、</a:t>
            </a:r>
            <a:r>
              <a:rPr lang="en-US" altLang="zh-CN" sz="2400" dirty="0"/>
              <a:t>《云南省森林消防条例》</a:t>
            </a:r>
            <a:r>
              <a:rPr lang="zh-CN" altLang="en-US" sz="2400" dirty="0"/>
              <a:t>、</a:t>
            </a:r>
            <a:r>
              <a:rPr lang="en-US" altLang="zh-CN" sz="2400" dirty="0"/>
              <a:t>《云南省森林火灾应急预案》</a:t>
            </a:r>
            <a:r>
              <a:rPr lang="zh-CN" altLang="en-US" sz="2400" dirty="0"/>
              <a:t>、</a:t>
            </a:r>
            <a:r>
              <a:rPr lang="en-US" altLang="zh-CN" sz="2400" dirty="0"/>
              <a:t>《临沧市人民政府突发公共事件应急预案》等法律法规和有关规定，制定本预案。</a:t>
            </a:r>
            <a:endParaRPr lang="en-US" altLang="zh-CN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0" y="1916113"/>
            <a:ext cx="1573213" cy="1536700"/>
          </a:xfrm>
          <a:prstGeom prst="rect">
            <a:avLst/>
          </a:prstGeom>
          <a:solidFill>
            <a:srgbClr val="BC5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000" b="0" i="0" u="none" strike="noStrike" kern="1200" cap="none" spc="0" normalizeH="0" baseline="0" noProof="1">
                <a:ln>
                  <a:noFill/>
                </a:ln>
                <a:solidFill>
                  <a:srgbClr val="FFFFFE"/>
                </a:solidFill>
                <a:effectLst/>
                <a:uLnTx/>
                <a:uFillTx/>
                <a:latin typeface="Gungsuh" pitchFamily="18" charset="-127"/>
                <a:ea typeface="宋体" panose="02010600030101010101" pitchFamily="2" charset="-122"/>
                <a:cs typeface="+mn-cs"/>
              </a:rPr>
              <a:t>2</a:t>
            </a:r>
            <a:endParaRPr kumimoji="0" lang="zh-CN" altLang="en-US" sz="6000" b="0" i="0" u="none" strike="noStrike" kern="1200" cap="none" spc="0" normalizeH="0" baseline="0" noProof="1">
              <a:ln>
                <a:noFill/>
              </a:ln>
              <a:solidFill>
                <a:srgbClr val="FFFFFE"/>
              </a:solidFill>
              <a:effectLst/>
              <a:uLnTx/>
              <a:uFillTx/>
              <a:latin typeface="Gungsuh" pitchFamily="18" charset="-127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531" name="文本框 4"/>
          <p:cNvSpPr txBox="1"/>
          <p:nvPr>
            <p:custDataLst>
              <p:tags r:id="rId2"/>
            </p:custDataLst>
          </p:nvPr>
        </p:nvSpPr>
        <p:spPr>
          <a:xfrm>
            <a:off x="1573213" y="2205038"/>
            <a:ext cx="7570787" cy="1136650"/>
          </a:xfrm>
          <a:prstGeom prst="rect">
            <a:avLst/>
          </a:prstGeom>
          <a:noFill/>
          <a:ln w="9525">
            <a:noFill/>
          </a:ln>
        </p:spPr>
        <p:txBody>
          <a:bodyPr rIns="360000"/>
          <a:p>
            <a:pPr algn="ctr" eaLnBrk="1" hangingPunct="1">
              <a:buClr>
                <a:schemeClr val="accent2"/>
              </a:buClr>
              <a:buSzPct val="70000"/>
            </a:pPr>
            <a:r>
              <a:rPr lang="zh-CN" altLang="en-US" sz="4600" b="1" dirty="0">
                <a:solidFill>
                  <a:srgbClr val="8A45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预案的主要内容</a:t>
            </a:r>
            <a:endParaRPr lang="zh-CN" altLang="en-US" sz="4600" b="1" dirty="0">
              <a:solidFill>
                <a:srgbClr val="8A45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495300" y="0"/>
            <a:ext cx="0" cy="6858000"/>
          </a:xfrm>
          <a:prstGeom prst="line">
            <a:avLst/>
          </a:prstGeom>
          <a:ln w="6350">
            <a:solidFill>
              <a:srgbClr val="E0C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4"/>
            </p:custDataLst>
          </p:nvPr>
        </p:nvCxnSpPr>
        <p:spPr>
          <a:xfrm>
            <a:off x="0" y="3052763"/>
            <a:ext cx="9144000" cy="0"/>
          </a:xfrm>
          <a:prstGeom prst="line">
            <a:avLst/>
          </a:prstGeom>
          <a:ln w="6350">
            <a:solidFill>
              <a:srgbClr val="E0CF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4" name="矩形 1"/>
          <p:cNvSpPr/>
          <p:nvPr>
            <p:custDataLst>
              <p:tags r:id="rId5"/>
            </p:custDataLst>
          </p:nvPr>
        </p:nvSpPr>
        <p:spPr>
          <a:xfrm>
            <a:off x="1636713" y="3141663"/>
            <a:ext cx="7170737" cy="267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总则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组织指挥体系及职责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预防预警机制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应急响应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善后工作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应急保障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监督管理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  <a:p>
            <a:pPr algn="r" eaLnBrk="1" hangingPunct="1">
              <a:buClr>
                <a:schemeClr val="accent2"/>
              </a:buClr>
              <a:buSzPct val="70000"/>
            </a:pPr>
            <a:r>
              <a:rPr lang="zh-CN" altLang="en-US" sz="2100" b="1" dirty="0">
                <a:solidFill>
                  <a:srgbClr val="0000FF"/>
                </a:solidFill>
                <a:latin typeface="Gungsuh" pitchFamily="18" charset="-127"/>
                <a:ea typeface="黑体" panose="02010609060101010101" pitchFamily="49" charset="-122"/>
              </a:rPr>
              <a:t>附则</a:t>
            </a:r>
            <a:endParaRPr lang="zh-CN" altLang="en-US" sz="2100" b="1" dirty="0">
              <a:solidFill>
                <a:srgbClr val="0000FF"/>
              </a:solidFill>
              <a:latin typeface="Gungsuh" pitchFamily="18" charset="-127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内容占位符 2"/>
          <p:cNvSpPr>
            <a:spLocks noGrp="1"/>
          </p:cNvSpPr>
          <p:nvPr>
            <p:ph idx="1"/>
          </p:nvPr>
        </p:nvSpPr>
        <p:spPr>
          <a:xfrm>
            <a:off x="467360" y="2061210"/>
            <a:ext cx="8114030" cy="21228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algn="ctr" defTabSz="914400" rtl="0" eaLnBrk="1" latinLnBrk="0" hangingPunct="1">
              <a:lnSpc>
                <a:spcPct val="150000"/>
              </a:lnSpc>
              <a:spcBef>
                <a:spcPts val="1800"/>
              </a:spcBef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  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明确了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编制指导思想、依据、适用范围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，提出了以人为本、安全第一、预防为主，统一领导、分级负责，协调配合、快速反应，平战结合，公众参与的工作原则。</a:t>
            </a:r>
            <a:endParaRPr kumimoji="0" lang="zh-CN" altLang="en-US" sz="2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  <a:p>
            <a:pPr marL="357505" marR="0" lvl="0" indent="-357505" algn="just" defTabSz="914400" rtl="0" eaLnBrk="0" fontAlgn="base" latinLnBrk="0" hangingPunct="0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"/>
              <a:defRPr/>
            </a:pPr>
            <a:endParaRPr kumimoji="0" lang="zh-CN" altLang="en-US" sz="2000" b="0" i="0" u="none" strike="noStrike" kern="0" cap="none" spc="0" normalizeH="0" baseline="0" noProof="1">
              <a:ln>
                <a:noFill/>
              </a:ln>
              <a:solidFill>
                <a:srgbClr val="64764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130" name="内容占位符 2"/>
          <p:cNvSpPr/>
          <p:nvPr/>
        </p:nvSpPr>
        <p:spPr>
          <a:xfrm>
            <a:off x="395286" y="620711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第一部分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</a:t>
            </a: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总则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内容占位符 2"/>
          <p:cNvSpPr>
            <a:spLocks noGrp="1"/>
          </p:cNvSpPr>
          <p:nvPr>
            <p:ph idx="1"/>
          </p:nvPr>
        </p:nvSpPr>
        <p:spPr>
          <a:xfrm>
            <a:off x="467360" y="2061210"/>
            <a:ext cx="8114030" cy="212280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algn="just" defTabSz="914400" rtl="0" eaLnBrk="1" latinLnBrk="0" hangingPunct="1">
              <a:lnSpc>
                <a:spcPct val="150000"/>
              </a:lnSpc>
              <a:spcBef>
                <a:spcPts val="1800"/>
              </a:spcBef>
              <a:buClrTx/>
              <a:buSzTx/>
              <a:buFontTx/>
              <a:buNone/>
              <a:defRPr/>
            </a:pPr>
            <a:r>
              <a:rPr kumimoji="0" lang="en-US" altLang="zh-CN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  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明确了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森林草原火灾应急指挥部成员单位组成及职责</a:t>
            </a:r>
            <a:r>
              <a:rPr kumimoji="0" lang="zh-CN" altLang="en-US" sz="2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，森林草原火灾应急指挥部指挥长由县政府分管林草工作副县长担任，县委办公室副主任、县政府办公室副主任、县应急管理局局长、县公安局副局长、县消防救援大队大队长任副指挥长，有关单位和负责人为成员。</a:t>
            </a:r>
            <a:endParaRPr kumimoji="0" lang="zh-CN" altLang="en-US" sz="2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8130" name="内容占位符 2"/>
          <p:cNvSpPr/>
          <p:nvPr/>
        </p:nvSpPr>
        <p:spPr>
          <a:xfrm>
            <a:off x="395286" y="620711"/>
            <a:ext cx="8291514" cy="700089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第二部分</a:t>
            </a:r>
            <a:r>
              <a:rPr kumimoji="0" lang="en-US" altLang="zh-CN" sz="3600" b="1" i="0" u="none" strike="noStrike" kern="1200" cap="none" spc="0" normalizeH="0" baseline="0" noProof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cs typeface="+mn-cs"/>
              </a:rPr>
              <a:t>    </a:t>
            </a:r>
            <a:r>
              <a:rPr lang="zh-CN" altLang="en-US" sz="3600" b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Black" panose="020B0A04020102020204" pitchFamily="34" charset="0"/>
                <a:ea typeface="微软雅黑" panose="020B0503020204020204" pitchFamily="34" charset="-122"/>
                <a:sym typeface="+mn-ea"/>
              </a:rPr>
              <a:t>组织指挥体系及职责</a:t>
            </a:r>
            <a:endParaRPr kumimoji="0" lang="zh-CN" altLang="en-US" sz="3600" b="1" i="0" u="none" strike="noStrike" kern="1200" cap="none" spc="0" normalizeH="0" baseline="0" noProof="1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anose="020B0A04020102020204" pitchFamily="34" charset="0"/>
              <a:ea typeface="微软雅黑" panose="020B0503020204020204" pitchFamily="34" charset="-122"/>
              <a:cs typeface="+mn-cs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MH" val="20170205145314"/>
  <p:tag name="MH_LIBRARY" val="CONTENTS"/>
  <p:tag name="MH_TYPE" val="ENTRY"/>
  <p:tag name="ID" val="553515"/>
  <p:tag name="MH_ORDER" val="1"/>
</p:tagLst>
</file>

<file path=ppt/tags/tag10.xml><?xml version="1.0" encoding="utf-8"?>
<p:tagLst xmlns:p="http://schemas.openxmlformats.org/presentationml/2006/main">
  <p:tag name="MH" val="20170208123908"/>
  <p:tag name="MH_LIBRARY" val="GRAPHIC"/>
  <p:tag name="MH_ORDER" val="矩形 2"/>
</p:tagLst>
</file>

<file path=ppt/tags/tag11.xml><?xml version="1.0" encoding="utf-8"?>
<p:tagLst xmlns:p="http://schemas.openxmlformats.org/presentationml/2006/main">
  <p:tag name="MH" val="20170208123908"/>
  <p:tag name="MH_LIBRARY" val="GRAPHIC"/>
  <p:tag name="MH_ORDER" val="文本框 4"/>
</p:tagLst>
</file>

<file path=ppt/tags/tag12.xml><?xml version="1.0" encoding="utf-8"?>
<p:tagLst xmlns:p="http://schemas.openxmlformats.org/presentationml/2006/main">
  <p:tag name="MH" val="20170208123908"/>
  <p:tag name="MH_LIBRARY" val="GRAPHIC"/>
  <p:tag name="MH_ORDER" val="直接连接符 6"/>
</p:tagLst>
</file>

<file path=ppt/tags/tag13.xml><?xml version="1.0" encoding="utf-8"?>
<p:tagLst xmlns:p="http://schemas.openxmlformats.org/presentationml/2006/main">
  <p:tag name="MH" val="20170208123908"/>
  <p:tag name="MH_LIBRARY" val="GRAPHIC"/>
  <p:tag name="MH_ORDER" val="直接连接符 9"/>
</p:tagLst>
</file>

<file path=ppt/tags/tag14.xml><?xml version="1.0" encoding="utf-8"?>
<p:tagLst xmlns:p="http://schemas.openxmlformats.org/presentationml/2006/main">
  <p:tag name="MH" val="20170208123908"/>
  <p:tag name="MH_LIBRARY" val="GRAPHIC"/>
</p:tagLst>
</file>

<file path=ppt/tags/tag15.xml><?xml version="1.0" encoding="utf-8"?>
<p:tagLst xmlns:p="http://schemas.openxmlformats.org/presentationml/2006/main">
  <p:tag name="MH" val="20170208123908"/>
  <p:tag name="MH_LIBRARY" val="GRAPHIC"/>
  <p:tag name="MH_ORDER" val="矩形 2"/>
</p:tagLst>
</file>

<file path=ppt/tags/tag16.xml><?xml version="1.0" encoding="utf-8"?>
<p:tagLst xmlns:p="http://schemas.openxmlformats.org/presentationml/2006/main">
  <p:tag name="MH" val="20170208123908"/>
  <p:tag name="MH_LIBRARY" val="GRAPHIC"/>
  <p:tag name="MH_ORDER" val="文本框 4"/>
</p:tagLst>
</file>

<file path=ppt/tags/tag17.xml><?xml version="1.0" encoding="utf-8"?>
<p:tagLst xmlns:p="http://schemas.openxmlformats.org/presentationml/2006/main">
  <p:tag name="MH" val="20170208123908"/>
  <p:tag name="MH_LIBRARY" val="GRAPHIC"/>
  <p:tag name="MH_ORDER" val="直接连接符 6"/>
</p:tagLst>
</file>

<file path=ppt/tags/tag18.xml><?xml version="1.0" encoding="utf-8"?>
<p:tagLst xmlns:p="http://schemas.openxmlformats.org/presentationml/2006/main">
  <p:tag name="MH" val="20170208123908"/>
  <p:tag name="MH_LIBRARY" val="GRAPHIC"/>
  <p:tag name="MH_ORDER" val="直接连接符 9"/>
</p:tagLst>
</file>

<file path=ppt/tags/tag19.xml><?xml version="1.0" encoding="utf-8"?>
<p:tagLst xmlns:p="http://schemas.openxmlformats.org/presentationml/2006/main">
  <p:tag name="MH" val="20170208123908"/>
  <p:tag name="MH_LIBRARY" val="GRAPHIC"/>
  <p:tag name="MH_ORDER" val="矩形 1"/>
</p:tagLst>
</file>

<file path=ppt/tags/tag2.xml><?xml version="1.0" encoding="utf-8"?>
<p:tagLst xmlns:p="http://schemas.openxmlformats.org/presentationml/2006/main">
  <p:tag name="MH" val="20170205145314"/>
  <p:tag name="MH_LIBRARY" val="CONTENTS"/>
  <p:tag name="MH_TYPE" val="ENTRY"/>
  <p:tag name="ID" val="553515"/>
  <p:tag name="MH_ORDER" val="2"/>
</p:tagLst>
</file>

<file path=ppt/tags/tag20.xml><?xml version="1.0" encoding="utf-8"?>
<p:tagLst xmlns:p="http://schemas.openxmlformats.org/presentationml/2006/main">
  <p:tag name="MH" val="20170208123908"/>
  <p:tag name="MH_LIBRARY" val="GRAPHIC"/>
</p:tagLst>
</file>

<file path=ppt/tags/tag21.xml><?xml version="1.0" encoding="utf-8"?>
<p:tagLst xmlns:p="http://schemas.openxmlformats.org/presentationml/2006/main">
  <p:tag name="MH" val="20170208123908"/>
  <p:tag name="MH_LIBRARY" val="GRAPHIC"/>
  <p:tag name="MH_ORDER" val="矩形 2"/>
</p:tagLst>
</file>

<file path=ppt/tags/tag22.xml><?xml version="1.0" encoding="utf-8"?>
<p:tagLst xmlns:p="http://schemas.openxmlformats.org/presentationml/2006/main">
  <p:tag name="MH" val="20170208123908"/>
  <p:tag name="MH_LIBRARY" val="GRAPHIC"/>
  <p:tag name="MH_ORDER" val="文本框 4"/>
</p:tagLst>
</file>

<file path=ppt/tags/tag23.xml><?xml version="1.0" encoding="utf-8"?>
<p:tagLst xmlns:p="http://schemas.openxmlformats.org/presentationml/2006/main">
  <p:tag name="MH" val="20170208123908"/>
  <p:tag name="MH_LIBRARY" val="GRAPHIC"/>
  <p:tag name="MH_ORDER" val="直接连接符 6"/>
</p:tagLst>
</file>

<file path=ppt/tags/tag24.xml><?xml version="1.0" encoding="utf-8"?>
<p:tagLst xmlns:p="http://schemas.openxmlformats.org/presentationml/2006/main">
  <p:tag name="MH" val="20170208123908"/>
  <p:tag name="MH_LIBRARY" val="GRAPHIC"/>
  <p:tag name="MH_ORDER" val="直接连接符 9"/>
</p:tagLst>
</file>

<file path=ppt/tags/tag25.xml><?xml version="1.0" encoding="utf-8"?>
<p:tagLst xmlns:p="http://schemas.openxmlformats.org/presentationml/2006/main">
  <p:tag name="MH" val="20170208123908"/>
  <p:tag name="MH_LIBRARY" val="GRAPHIC"/>
</p:tagLst>
</file>

<file path=ppt/tags/tag3.xml><?xml version="1.0" encoding="utf-8"?>
<p:tagLst xmlns:p="http://schemas.openxmlformats.org/presentationml/2006/main">
  <p:tag name="MH" val="20170205145314"/>
  <p:tag name="MH_LIBRARY" val="CONTENTS"/>
  <p:tag name="MH_TYPE" val="NUMBER"/>
  <p:tag name="ID" val="553515"/>
  <p:tag name="MH_ORDER" val="1"/>
</p:tagLst>
</file>

<file path=ppt/tags/tag4.xml><?xml version="1.0" encoding="utf-8"?>
<p:tagLst xmlns:p="http://schemas.openxmlformats.org/presentationml/2006/main">
  <p:tag name="MH" val="20170205145314"/>
  <p:tag name="MH_LIBRARY" val="CONTENTS"/>
  <p:tag name="MH_TYPE" val="NUMBER"/>
  <p:tag name="ID" val="553515"/>
  <p:tag name="MH_ORDER" val="2"/>
</p:tagLst>
</file>

<file path=ppt/tags/tag5.xml><?xml version="1.0" encoding="utf-8"?>
<p:tagLst xmlns:p="http://schemas.openxmlformats.org/presentationml/2006/main">
  <p:tag name="MH" val="20170205145314"/>
  <p:tag name="MH_LIBRARY" val="CONTENTS"/>
  <p:tag name="MH_TYPE" val="OTHERS"/>
  <p:tag name="ID" val="553515"/>
</p:tagLst>
</file>

<file path=ppt/tags/tag6.xml><?xml version="1.0" encoding="utf-8"?>
<p:tagLst xmlns:p="http://schemas.openxmlformats.org/presentationml/2006/main">
  <p:tag name="MH" val="20170205145314"/>
  <p:tag name="MH_LIBRARY" val="CONTENTS"/>
  <p:tag name="MH_TYPE" val="OTHERS"/>
  <p:tag name="ID" val="553515"/>
</p:tagLst>
</file>

<file path=ppt/tags/tag7.xml><?xml version="1.0" encoding="utf-8"?>
<p:tagLst xmlns:p="http://schemas.openxmlformats.org/presentationml/2006/main">
  <p:tag name="MH" val="20170205145314"/>
  <p:tag name="MH_LIBRARY" val="CONTENTS"/>
  <p:tag name="MH_TYPE" val="NUMBER"/>
  <p:tag name="ID" val="553515"/>
  <p:tag name="MH_ORDER" val="2"/>
</p:tagLst>
</file>

<file path=ppt/tags/tag8.xml><?xml version="1.0" encoding="utf-8"?>
<p:tagLst xmlns:p="http://schemas.openxmlformats.org/presentationml/2006/main">
  <p:tag name="MH" val="20170205145314"/>
  <p:tag name="MH_LIBRARY" val="CONTENTS"/>
  <p:tag name="MH_TYPE" val="ENTRY"/>
  <p:tag name="ID" val="553515"/>
  <p:tag name="MH_ORDER" val="2"/>
</p:tagLst>
</file>

<file path=ppt/tags/tag9.xml><?xml version="1.0" encoding="utf-8"?>
<p:tagLst xmlns:p="http://schemas.openxmlformats.org/presentationml/2006/main">
  <p:tag name="MH" val="20170205145314"/>
  <p:tag name="MH_LIBRARY" val="CONTENTS"/>
  <p:tag name="MH_AUTOCOLOR" val="TRUE"/>
  <p:tag name="MH_TYPE" val="CONTENTS"/>
  <p:tag name="ID" val="553515"/>
</p:tagLst>
</file>

<file path=ppt/theme/theme1.xml><?xml version="1.0" encoding="utf-8"?>
<a:theme xmlns:a="http://schemas.openxmlformats.org/drawingml/2006/main" name="A000120140530A99PPBG">
  <a:themeElements>
    <a:clrScheme name="A000120140530A99PPBG 1">
      <a:dk1>
        <a:srgbClr val="3F3F3F"/>
      </a:dk1>
      <a:lt1>
        <a:srgbClr val="FFFFFF"/>
      </a:lt1>
      <a:dk2>
        <a:srgbClr val="3F3F3F"/>
      </a:dk2>
      <a:lt2>
        <a:srgbClr val="FFFFFF"/>
      </a:lt2>
      <a:accent1>
        <a:srgbClr val="869D59"/>
      </a:accent1>
      <a:accent2>
        <a:srgbClr val="B4B75C"/>
      </a:accent2>
      <a:accent3>
        <a:srgbClr val="FFFFFF"/>
      </a:accent3>
      <a:accent4>
        <a:srgbClr val="343434"/>
      </a:accent4>
      <a:accent5>
        <a:srgbClr val="C3CCB5"/>
      </a:accent5>
      <a:accent6>
        <a:srgbClr val="A3A653"/>
      </a:accent6>
      <a:hlink>
        <a:srgbClr val="0070C0"/>
      </a:hlink>
      <a:folHlink>
        <a:srgbClr val="7F7F7F"/>
      </a:folHlink>
    </a:clrScheme>
    <a:fontScheme name="A000120140530A99PPBG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000120140530A99PPBG 1">
        <a:dk1>
          <a:srgbClr val="3F3F3F"/>
        </a:dk1>
        <a:lt1>
          <a:srgbClr val="FFFFFF"/>
        </a:lt1>
        <a:dk2>
          <a:srgbClr val="3F3F3F"/>
        </a:dk2>
        <a:lt2>
          <a:srgbClr val="FFFFFF"/>
        </a:lt2>
        <a:accent1>
          <a:srgbClr val="869D59"/>
        </a:accent1>
        <a:accent2>
          <a:srgbClr val="B4B75C"/>
        </a:accent2>
        <a:accent3>
          <a:srgbClr val="FFFFFF"/>
        </a:accent3>
        <a:accent4>
          <a:srgbClr val="343434"/>
        </a:accent4>
        <a:accent5>
          <a:srgbClr val="C3CCB5"/>
        </a:accent5>
        <a:accent6>
          <a:srgbClr val="A3A653"/>
        </a:accent6>
        <a:hlink>
          <a:srgbClr val="0070C0"/>
        </a:hlink>
        <a:folHlink>
          <a:srgbClr val="7F7F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A000120140530A99PPBG">
  <a:themeElements>
    <a:clrScheme name="A000120140530A99PPBG 1">
      <a:dk1>
        <a:srgbClr val="3F3F3F"/>
      </a:dk1>
      <a:lt1>
        <a:srgbClr val="FFFFFF"/>
      </a:lt1>
      <a:dk2>
        <a:srgbClr val="3F3F3F"/>
      </a:dk2>
      <a:lt2>
        <a:srgbClr val="FFFFFF"/>
      </a:lt2>
      <a:accent1>
        <a:srgbClr val="869D59"/>
      </a:accent1>
      <a:accent2>
        <a:srgbClr val="B4B75C"/>
      </a:accent2>
      <a:accent3>
        <a:srgbClr val="FFFFFF"/>
      </a:accent3>
      <a:accent4>
        <a:srgbClr val="343434"/>
      </a:accent4>
      <a:accent5>
        <a:srgbClr val="C3CCB5"/>
      </a:accent5>
      <a:accent6>
        <a:srgbClr val="A3A653"/>
      </a:accent6>
      <a:hlink>
        <a:srgbClr val="0070C0"/>
      </a:hlink>
      <a:folHlink>
        <a:srgbClr val="7F7F7F"/>
      </a:folHlink>
    </a:clrScheme>
    <a:fontScheme name="A000120140530A99PPBG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A000120140530A99PPBG 1">
        <a:dk1>
          <a:srgbClr val="3F3F3F"/>
        </a:dk1>
        <a:lt1>
          <a:srgbClr val="FFFFFF"/>
        </a:lt1>
        <a:dk2>
          <a:srgbClr val="3F3F3F"/>
        </a:dk2>
        <a:lt2>
          <a:srgbClr val="FFFFFF"/>
        </a:lt2>
        <a:accent1>
          <a:srgbClr val="869D59"/>
        </a:accent1>
        <a:accent2>
          <a:srgbClr val="B4B75C"/>
        </a:accent2>
        <a:accent3>
          <a:srgbClr val="FFFFFF"/>
        </a:accent3>
        <a:accent4>
          <a:srgbClr val="343434"/>
        </a:accent4>
        <a:accent5>
          <a:srgbClr val="C3CCB5"/>
        </a:accent5>
        <a:accent6>
          <a:srgbClr val="A3A653"/>
        </a:accent6>
        <a:hlink>
          <a:srgbClr val="0070C0"/>
        </a:hlink>
        <a:folHlink>
          <a:srgbClr val="7F7F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000120140530A99PPBG 1">
    <a:dk1>
      <a:srgbClr val="3F3F3F"/>
    </a:dk1>
    <a:lt1>
      <a:srgbClr val="FFFFFF"/>
    </a:lt1>
    <a:dk2>
      <a:srgbClr val="3F3F3F"/>
    </a:dk2>
    <a:lt2>
      <a:srgbClr val="FFFFFF"/>
    </a:lt2>
    <a:accent1>
      <a:srgbClr val="869D59"/>
    </a:accent1>
    <a:accent2>
      <a:srgbClr val="B4B75C"/>
    </a:accent2>
    <a:accent3>
      <a:srgbClr val="FFFFFF"/>
    </a:accent3>
    <a:accent4>
      <a:srgbClr val="343434"/>
    </a:accent4>
    <a:accent5>
      <a:srgbClr val="C3CCB5"/>
    </a:accent5>
    <a:accent6>
      <a:srgbClr val="A3A653"/>
    </a:accent6>
    <a:hlink>
      <a:srgbClr val="0070C0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A000120140530A99PPBG 1">
    <a:dk1>
      <a:srgbClr val="3F3F3F"/>
    </a:dk1>
    <a:lt1>
      <a:srgbClr val="FFFFFF"/>
    </a:lt1>
    <a:dk2>
      <a:srgbClr val="3F3F3F"/>
    </a:dk2>
    <a:lt2>
      <a:srgbClr val="FFFFFF"/>
    </a:lt2>
    <a:accent1>
      <a:srgbClr val="869D59"/>
    </a:accent1>
    <a:accent2>
      <a:srgbClr val="B4B75C"/>
    </a:accent2>
    <a:accent3>
      <a:srgbClr val="FFFFFF"/>
    </a:accent3>
    <a:accent4>
      <a:srgbClr val="343434"/>
    </a:accent4>
    <a:accent5>
      <a:srgbClr val="C3CCB5"/>
    </a:accent5>
    <a:accent6>
      <a:srgbClr val="A3A653"/>
    </a:accent6>
    <a:hlink>
      <a:srgbClr val="0070C0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A000120140627A21PWBG</Template>
  <TotalTime>0</TotalTime>
  <Words>1193</Words>
  <Application>WPS 演示</Application>
  <PresentationFormat/>
  <Paragraphs>91</Paragraphs>
  <Slides>18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4" baseType="lpstr">
      <vt:lpstr>Arial</vt:lpstr>
      <vt:lpstr>宋体</vt:lpstr>
      <vt:lpstr>Wingdings</vt:lpstr>
      <vt:lpstr>Arial Black</vt:lpstr>
      <vt:lpstr>微软雅黑</vt:lpstr>
      <vt:lpstr>Wingdings 2</vt:lpstr>
      <vt:lpstr>幼圆</vt:lpstr>
      <vt:lpstr>华文楷体</vt:lpstr>
      <vt:lpstr>华文行楷</vt:lpstr>
      <vt:lpstr>黑体</vt:lpstr>
      <vt:lpstr>Gungsuh</vt:lpstr>
      <vt:lpstr>Malgun Gothic</vt:lpstr>
      <vt:lpstr>Calibri</vt:lpstr>
      <vt:lpstr>Arial Unicode MS</vt:lpstr>
      <vt:lpstr>A000120140530A99PPBG</vt:lpstr>
      <vt:lpstr>2_A000120140530A99PPBG</vt:lpstr>
      <vt:lpstr>《沧源佤族自治县森林草原火灾应急预案》</vt:lpstr>
      <vt:lpstr>PowerPoint 演示文稿</vt:lpstr>
      <vt:lpstr>PowerPoint 演示文稿</vt:lpstr>
      <vt:lpstr>PowerPoint 演示文稿</vt:lpstr>
      <vt:lpstr>出台背景 </vt:lpstr>
      <vt:lpstr>出台背景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林业法律法规  主讲潘明球</dc:title>
  <dc:creator>Lenovo User</dc:creator>
  <cp:lastModifiedBy>杨天厚</cp:lastModifiedBy>
  <cp:revision>189</cp:revision>
  <dcterms:created xsi:type="dcterms:W3CDTF">2009-12-09T13:40:00Z</dcterms:created>
  <dcterms:modified xsi:type="dcterms:W3CDTF">2023-11-13T08:02:07Z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2052-11.8.2.12085</vt:lpwstr>
  </property>
  <property fmtid="{D5CDD505-2E9C-101B-9397-08002B2CF9AE}" pid="3" name="ICV">
    <vt:lpwstr>8FCD4A6E14F64939ABC55DEE9AEF13BA</vt:lpwstr>
  </property>
</Properties>
</file>