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2"/>
  </p:handoutMasterIdLst>
  <p:sldIdLst>
    <p:sldId id="283" r:id="rId3"/>
    <p:sldId id="699" r:id="rId5"/>
    <p:sldId id="728" r:id="rId6"/>
    <p:sldId id="694" r:id="rId7"/>
    <p:sldId id="698" r:id="rId8"/>
    <p:sldId id="696" r:id="rId9"/>
    <p:sldId id="650" r:id="rId10"/>
    <p:sldId id="709" r:id="rId11"/>
    <p:sldId id="712" r:id="rId12"/>
    <p:sldId id="713" r:id="rId13"/>
    <p:sldId id="746" r:id="rId14"/>
    <p:sldId id="758" r:id="rId15"/>
    <p:sldId id="718" r:id="rId16"/>
    <p:sldId id="753" r:id="rId17"/>
    <p:sldId id="756" r:id="rId18"/>
    <p:sldId id="759" r:id="rId19"/>
    <p:sldId id="760" r:id="rId20"/>
    <p:sldId id="724" r:id="rId21"/>
  </p:sldIdLst>
  <p:sldSz cx="12192000" cy="6858000"/>
  <p:notesSz cx="6807200" cy="9939020"/>
  <p:custDataLst>
    <p:tags r:id="rId2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09"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21227"/>
    <a:srgbClr val="880014"/>
    <a:srgbClr val="ED374D"/>
    <a:srgbClr val="EB19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1652" autoAdjust="0"/>
    <p:restoredTop sz="94660"/>
  </p:normalViewPr>
  <p:slideViewPr>
    <p:cSldViewPr snapToGrid="0" showGuides="1">
      <p:cViewPr varScale="1">
        <p:scale>
          <a:sx n="104" d="100"/>
          <a:sy n="104" d="100"/>
        </p:scale>
        <p:origin x="-390" y="-126"/>
      </p:cViewPr>
      <p:guideLst>
        <p:guide orient="horz" pos="2109"/>
        <p:guide pos="3840"/>
      </p:guideLst>
    </p:cSldViewPr>
  </p:slideViewPr>
  <p:notesTextViewPr>
    <p:cViewPr>
      <p:scale>
        <a:sx n="1" d="1"/>
        <a:sy n="1" d="1"/>
      </p:scale>
      <p:origin x="0" y="0"/>
    </p:cViewPr>
  </p:notesTextViewPr>
  <p:sorterViewPr>
    <p:cViewPr>
      <p:scale>
        <a:sx n="139" d="100"/>
        <a:sy n="139"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6" Type="http://schemas.openxmlformats.org/officeDocument/2006/relationships/tags" Target="tags/tag1.xml"/><Relationship Id="rId25" Type="http://schemas.openxmlformats.org/officeDocument/2006/relationships/tableStyles" Target="tableStyles.xml"/><Relationship Id="rId24" Type="http://schemas.openxmlformats.org/officeDocument/2006/relationships/viewProps" Target="viewProps.xml"/><Relationship Id="rId23" Type="http://schemas.openxmlformats.org/officeDocument/2006/relationships/presProps" Target="presProps.xml"/><Relationship Id="rId22" Type="http://schemas.openxmlformats.org/officeDocument/2006/relationships/handoutMaster" Target="handoutMasters/handoutMaster1.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58358A4-F945-405B-B193-3D176AA8B553}"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FCE64-AAC3-4BE6-81E0-33EDCAC2AC67}"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FCE64-AAC3-4BE6-81E0-33EDCAC2AC67}"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FCE64-AAC3-4BE6-81E0-33EDCAC2AC67}"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58358A4-F945-405B-B193-3D176AA8B553}"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FCE64-AAC3-4BE6-81E0-33EDCAC2AC67}"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FCE64-AAC3-4BE6-81E0-33EDCAC2AC67}"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58358A4-F945-405B-B193-3D176AA8B553}"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EFCE64-AAC3-4BE6-81E0-33EDCAC2AC67}"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58358A4-F945-405B-B193-3D176AA8B55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58358A4-F945-405B-B193-3D176AA8B55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058358A4-F945-405B-B193-3D176AA8B55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29F7401-6E7D-4CE3-89B6-86741D8BF9B5}"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29F7401-6E7D-4CE3-89B6-86741D8BF9B5}"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29F7401-6E7D-4CE3-89B6-86741D8BF9B5}"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29F7401-6E7D-4CE3-89B6-86741D8BF9B5}"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B29F7401-6E7D-4CE3-89B6-86741D8BF9B5}"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sym typeface="+mn-ea"/>
            </a:endParaRPr>
          </a:p>
        </p:txBody>
      </p:sp>
      <p:sp>
        <p:nvSpPr>
          <p:cNvPr id="4" name="灯片编号占位符 3"/>
          <p:cNvSpPr>
            <a:spLocks noGrp="1"/>
          </p:cNvSpPr>
          <p:nvPr>
            <p:ph type="sldNum" sz="quarter" idx="10"/>
          </p:nvPr>
        </p:nvSpPr>
        <p:spPr/>
        <p:txBody>
          <a:bodyPr/>
          <a:lstStyle/>
          <a:p>
            <a:fld id="{41EFCE64-AAC3-4BE6-81E0-33EDCAC2AC67}"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p:cSld name="仅标题">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1_自定义版式">
    <p:spTree>
      <p:nvGrpSpPr>
        <p:cNvPr id="1" name=""/>
        <p:cNvGrpSpPr/>
        <p:nvPr/>
      </p:nvGrpSpPr>
      <p:grpSpPr>
        <a:xfrm>
          <a:off x="0" y="0"/>
          <a:ext cx="0" cy="0"/>
          <a:chOff x="0" y="0"/>
          <a:chExt cx="0" cy="0"/>
        </a:xfrm>
      </p:grpSpPr>
      <p:sp>
        <p:nvSpPr>
          <p:cNvPr id="6" name="图片占位符 5"/>
          <p:cNvSpPr>
            <a:spLocks noGrp="1"/>
          </p:cNvSpPr>
          <p:nvPr>
            <p:ph type="pic" sz="quarter" idx="10"/>
          </p:nvPr>
        </p:nvSpPr>
        <p:spPr>
          <a:xfrm>
            <a:off x="5352084" y="-15204"/>
            <a:ext cx="6839917" cy="6873204"/>
          </a:xfrm>
          <a:custGeom>
            <a:avLst/>
            <a:gdLst>
              <a:gd name="connsiteX0" fmla="*/ 1330366 w 6839917"/>
              <a:gd name="connsiteY0" fmla="*/ 0 h 6873204"/>
              <a:gd name="connsiteX1" fmla="*/ 6839917 w 6839917"/>
              <a:gd name="connsiteY1" fmla="*/ 0 h 6873204"/>
              <a:gd name="connsiteX2" fmla="*/ 6839917 w 6839917"/>
              <a:gd name="connsiteY2" fmla="*/ 6873204 h 6873204"/>
              <a:gd name="connsiteX3" fmla="*/ 0 w 6839917"/>
              <a:gd name="connsiteY3" fmla="*/ 6873204 h 6873204"/>
              <a:gd name="connsiteX4" fmla="*/ 1982167 w 6839917"/>
              <a:gd name="connsiteY4" fmla="*/ 3453730 h 6873204"/>
              <a:gd name="connsiteX5" fmla="*/ 648667 w 6839917"/>
              <a:gd name="connsiteY5" fmla="*/ 1139155 h 687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9917" h="6873204">
                <a:moveTo>
                  <a:pt x="1330366" y="0"/>
                </a:moveTo>
                <a:lnTo>
                  <a:pt x="6839917" y="0"/>
                </a:lnTo>
                <a:lnTo>
                  <a:pt x="6839917" y="6873204"/>
                </a:lnTo>
                <a:lnTo>
                  <a:pt x="0" y="6873204"/>
                </a:lnTo>
                <a:lnTo>
                  <a:pt x="1982167" y="3453730"/>
                </a:lnTo>
                <a:lnTo>
                  <a:pt x="648667" y="1139155"/>
                </a:lnTo>
                <a:close/>
              </a:path>
            </a:pathLst>
          </a:custGeom>
        </p:spPr>
        <p:txBody>
          <a:bodyPr wrap="square">
            <a:noAutofit/>
          </a:bodyPr>
          <a:lstStyle/>
          <a:p>
            <a:endParaRPr lang="zh-CN"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2_自定义版式">
    <p:spTree>
      <p:nvGrpSpPr>
        <p:cNvPr id="1" name=""/>
        <p:cNvGrpSpPr/>
        <p:nvPr/>
      </p:nvGrpSpPr>
      <p:grpSpPr>
        <a:xfrm>
          <a:off x="0" y="0"/>
          <a:ext cx="0" cy="0"/>
          <a:chOff x="0" y="0"/>
          <a:chExt cx="0" cy="0"/>
        </a:xfrm>
      </p:grpSpPr>
      <p:sp>
        <p:nvSpPr>
          <p:cNvPr id="7" name="图片占位符 6"/>
          <p:cNvSpPr>
            <a:spLocks noGrp="1"/>
          </p:cNvSpPr>
          <p:nvPr>
            <p:ph type="pic" sz="quarter" idx="11"/>
          </p:nvPr>
        </p:nvSpPr>
        <p:spPr>
          <a:xfrm>
            <a:off x="1361011" y="1753996"/>
            <a:ext cx="3733708" cy="3731274"/>
          </a:xfrm>
          <a:custGeom>
            <a:avLst/>
            <a:gdLst>
              <a:gd name="connsiteX0" fmla="*/ 1866854 w 3733708"/>
              <a:gd name="connsiteY0" fmla="*/ 0 h 3731274"/>
              <a:gd name="connsiteX1" fmla="*/ 3733708 w 3733708"/>
              <a:gd name="connsiteY1" fmla="*/ 1865637 h 3731274"/>
              <a:gd name="connsiteX2" fmla="*/ 1866854 w 3733708"/>
              <a:gd name="connsiteY2" fmla="*/ 3731274 h 3731274"/>
              <a:gd name="connsiteX3" fmla="*/ 0 w 3733708"/>
              <a:gd name="connsiteY3" fmla="*/ 1865637 h 3731274"/>
              <a:gd name="connsiteX4" fmla="*/ 1866854 w 3733708"/>
              <a:gd name="connsiteY4" fmla="*/ 0 h 37312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733708" h="3731274">
                <a:moveTo>
                  <a:pt x="1866854" y="0"/>
                </a:moveTo>
                <a:cubicBezTo>
                  <a:pt x="2897889" y="0"/>
                  <a:pt x="3733708" y="835274"/>
                  <a:pt x="3733708" y="1865637"/>
                </a:cubicBezTo>
                <a:cubicBezTo>
                  <a:pt x="3733708" y="2896000"/>
                  <a:pt x="2897889" y="3731274"/>
                  <a:pt x="1866854" y="3731274"/>
                </a:cubicBezTo>
                <a:cubicBezTo>
                  <a:pt x="835819" y="3731274"/>
                  <a:pt x="0" y="2896000"/>
                  <a:pt x="0" y="1865637"/>
                </a:cubicBezTo>
                <a:cubicBezTo>
                  <a:pt x="0" y="835274"/>
                  <a:pt x="835819" y="0"/>
                  <a:pt x="1866854" y="0"/>
                </a:cubicBezTo>
                <a:close/>
              </a:path>
            </a:pathLst>
          </a:custGeom>
        </p:spPr>
        <p:txBody>
          <a:bodyPr wrap="square">
            <a:noAutofit/>
          </a:bodyPr>
          <a:lstStyle/>
          <a:p>
            <a:endParaRPr lang="zh-CN" altLang="en-US"/>
          </a:p>
        </p:txBody>
      </p:sp>
      <p:sp>
        <p:nvSpPr>
          <p:cNvPr id="3" name="灯片编号占位符 2"/>
          <p:cNvSpPr>
            <a:spLocks noGrp="1"/>
          </p:cNvSpPr>
          <p:nvPr>
            <p:ph type="sldNum" sz="quarter" idx="10"/>
          </p:nvPr>
        </p:nvSpPr>
        <p:spPr/>
        <p:txBody>
          <a:bodyPr/>
          <a:lstStyle/>
          <a:p>
            <a:fld id="{791C74C5-49C3-4B91-9805-E5C47E5A7A90}" type="slidenum">
              <a:rPr lang="zh-CN" altLang="en-US" smtClean="0"/>
            </a:fld>
            <a:endParaRPr lang="zh-CN" alt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4_自定义版式">
    <p:spTree>
      <p:nvGrpSpPr>
        <p:cNvPr id="1" name=""/>
        <p:cNvGrpSpPr/>
        <p:nvPr/>
      </p:nvGrpSpPr>
      <p:grpSpPr>
        <a:xfrm>
          <a:off x="0" y="0"/>
          <a:ext cx="0" cy="0"/>
          <a:chOff x="0" y="0"/>
          <a:chExt cx="0" cy="0"/>
        </a:xfrm>
      </p:grpSpPr>
      <p:sp>
        <p:nvSpPr>
          <p:cNvPr id="10" name="图片占位符 9"/>
          <p:cNvSpPr>
            <a:spLocks noGrp="1"/>
          </p:cNvSpPr>
          <p:nvPr>
            <p:ph type="pic" sz="quarter" idx="10"/>
          </p:nvPr>
        </p:nvSpPr>
        <p:spPr>
          <a:xfrm>
            <a:off x="1558861" y="4441228"/>
            <a:ext cx="2854097" cy="1295888"/>
          </a:xfrm>
          <a:custGeom>
            <a:avLst/>
            <a:gdLst>
              <a:gd name="connsiteX0" fmla="*/ 0 w 2854097"/>
              <a:gd name="connsiteY0" fmla="*/ 0 h 1295888"/>
              <a:gd name="connsiteX1" fmla="*/ 2854097 w 2854097"/>
              <a:gd name="connsiteY1" fmla="*/ 0 h 1295888"/>
              <a:gd name="connsiteX2" fmla="*/ 2854097 w 2854097"/>
              <a:gd name="connsiteY2" fmla="*/ 1295888 h 1295888"/>
              <a:gd name="connsiteX3" fmla="*/ 0 w 2854097"/>
              <a:gd name="connsiteY3" fmla="*/ 1295888 h 1295888"/>
            </a:gdLst>
            <a:ahLst/>
            <a:cxnLst>
              <a:cxn ang="0">
                <a:pos x="connsiteX0" y="connsiteY0"/>
              </a:cxn>
              <a:cxn ang="0">
                <a:pos x="connsiteX1" y="connsiteY1"/>
              </a:cxn>
              <a:cxn ang="0">
                <a:pos x="connsiteX2" y="connsiteY2"/>
              </a:cxn>
              <a:cxn ang="0">
                <a:pos x="connsiteX3" y="connsiteY3"/>
              </a:cxn>
            </a:cxnLst>
            <a:rect l="l" t="t" r="r" b="b"/>
            <a:pathLst>
              <a:path w="2854097" h="1295888">
                <a:moveTo>
                  <a:pt x="0" y="0"/>
                </a:moveTo>
                <a:lnTo>
                  <a:pt x="2854097" y="0"/>
                </a:lnTo>
                <a:lnTo>
                  <a:pt x="2854097" y="1295888"/>
                </a:lnTo>
                <a:lnTo>
                  <a:pt x="0" y="1295888"/>
                </a:lnTo>
                <a:close/>
              </a:path>
            </a:pathLst>
          </a:custGeom>
        </p:spPr>
        <p:txBody>
          <a:bodyPr wrap="square">
            <a:noAutofit/>
          </a:bodyPr>
          <a:lstStyle/>
          <a:p>
            <a:endParaRPr lang="zh-CN" altLang="en-US"/>
          </a:p>
        </p:txBody>
      </p:sp>
      <p:sp>
        <p:nvSpPr>
          <p:cNvPr id="11" name="图片占位符 10"/>
          <p:cNvSpPr>
            <a:spLocks noGrp="1"/>
          </p:cNvSpPr>
          <p:nvPr>
            <p:ph type="pic" sz="quarter" idx="11"/>
          </p:nvPr>
        </p:nvSpPr>
        <p:spPr>
          <a:xfrm>
            <a:off x="4670218" y="4441228"/>
            <a:ext cx="2854097" cy="1295888"/>
          </a:xfrm>
          <a:custGeom>
            <a:avLst/>
            <a:gdLst>
              <a:gd name="connsiteX0" fmla="*/ 0 w 2854097"/>
              <a:gd name="connsiteY0" fmla="*/ 0 h 1295888"/>
              <a:gd name="connsiteX1" fmla="*/ 2854097 w 2854097"/>
              <a:gd name="connsiteY1" fmla="*/ 0 h 1295888"/>
              <a:gd name="connsiteX2" fmla="*/ 2854097 w 2854097"/>
              <a:gd name="connsiteY2" fmla="*/ 1295888 h 1295888"/>
              <a:gd name="connsiteX3" fmla="*/ 0 w 2854097"/>
              <a:gd name="connsiteY3" fmla="*/ 1295888 h 1295888"/>
            </a:gdLst>
            <a:ahLst/>
            <a:cxnLst>
              <a:cxn ang="0">
                <a:pos x="connsiteX0" y="connsiteY0"/>
              </a:cxn>
              <a:cxn ang="0">
                <a:pos x="connsiteX1" y="connsiteY1"/>
              </a:cxn>
              <a:cxn ang="0">
                <a:pos x="connsiteX2" y="connsiteY2"/>
              </a:cxn>
              <a:cxn ang="0">
                <a:pos x="connsiteX3" y="connsiteY3"/>
              </a:cxn>
            </a:cxnLst>
            <a:rect l="l" t="t" r="r" b="b"/>
            <a:pathLst>
              <a:path w="2854097" h="1295888">
                <a:moveTo>
                  <a:pt x="0" y="0"/>
                </a:moveTo>
                <a:lnTo>
                  <a:pt x="2854097" y="0"/>
                </a:lnTo>
                <a:lnTo>
                  <a:pt x="2854097" y="1295888"/>
                </a:lnTo>
                <a:lnTo>
                  <a:pt x="0" y="1295888"/>
                </a:lnTo>
                <a:close/>
              </a:path>
            </a:pathLst>
          </a:custGeom>
        </p:spPr>
        <p:txBody>
          <a:bodyPr wrap="square">
            <a:noAutofit/>
          </a:bodyPr>
          <a:lstStyle/>
          <a:p>
            <a:endParaRPr lang="zh-CN" altLang="en-US"/>
          </a:p>
        </p:txBody>
      </p:sp>
      <p:sp>
        <p:nvSpPr>
          <p:cNvPr id="12" name="图片占位符 11"/>
          <p:cNvSpPr>
            <a:spLocks noGrp="1"/>
          </p:cNvSpPr>
          <p:nvPr>
            <p:ph type="pic" sz="quarter" idx="12"/>
          </p:nvPr>
        </p:nvSpPr>
        <p:spPr>
          <a:xfrm>
            <a:off x="7781575" y="4441228"/>
            <a:ext cx="2854097" cy="1295888"/>
          </a:xfrm>
          <a:custGeom>
            <a:avLst/>
            <a:gdLst>
              <a:gd name="connsiteX0" fmla="*/ 0 w 2854097"/>
              <a:gd name="connsiteY0" fmla="*/ 0 h 1295888"/>
              <a:gd name="connsiteX1" fmla="*/ 2854097 w 2854097"/>
              <a:gd name="connsiteY1" fmla="*/ 0 h 1295888"/>
              <a:gd name="connsiteX2" fmla="*/ 2854097 w 2854097"/>
              <a:gd name="connsiteY2" fmla="*/ 1295888 h 1295888"/>
              <a:gd name="connsiteX3" fmla="*/ 0 w 2854097"/>
              <a:gd name="connsiteY3" fmla="*/ 1295888 h 1295888"/>
            </a:gdLst>
            <a:ahLst/>
            <a:cxnLst>
              <a:cxn ang="0">
                <a:pos x="connsiteX0" y="connsiteY0"/>
              </a:cxn>
              <a:cxn ang="0">
                <a:pos x="connsiteX1" y="connsiteY1"/>
              </a:cxn>
              <a:cxn ang="0">
                <a:pos x="connsiteX2" y="connsiteY2"/>
              </a:cxn>
              <a:cxn ang="0">
                <a:pos x="connsiteX3" y="connsiteY3"/>
              </a:cxn>
            </a:cxnLst>
            <a:rect l="l" t="t" r="r" b="b"/>
            <a:pathLst>
              <a:path w="2854097" h="1295888">
                <a:moveTo>
                  <a:pt x="0" y="0"/>
                </a:moveTo>
                <a:lnTo>
                  <a:pt x="2854097" y="0"/>
                </a:lnTo>
                <a:lnTo>
                  <a:pt x="2854097" y="1295888"/>
                </a:lnTo>
                <a:lnTo>
                  <a:pt x="0" y="1295888"/>
                </a:lnTo>
                <a:close/>
              </a:path>
            </a:pathLst>
          </a:custGeom>
        </p:spPr>
        <p:txBody>
          <a:bodyPr wrap="square">
            <a:noAutofit/>
          </a:bodyPr>
          <a:lstStyle/>
          <a:p>
            <a:endParaRPr lang="zh-CN" alt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8_自定义版式">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7" Type="http://schemas.openxmlformats.org/officeDocument/2006/relationships/theme" Target="../theme/theme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6" name="矩形 25"/>
          <p:cNvSpPr/>
          <p:nvPr userDrawn="1"/>
        </p:nvSpPr>
        <p:spPr>
          <a:xfrm>
            <a:off x="196464" y="434161"/>
            <a:ext cx="775136" cy="246221"/>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PPT</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模板下载：</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www.1ppt.com/moban/     </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行业</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PPT</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模板：</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www.1ppt.com/hangye/ </a:t>
            </a:r>
            <a:endPar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节日</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PPT</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模板：</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www.1ppt.com/jieri/           PPT</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素材下载：</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www.1ppt.com/sucai/</a:t>
            </a:r>
            <a:endPar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PPT</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背景图片：</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www.1ppt.com/beijing/      PPT</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图表下载：</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www.1ppt.com/tubiao/      </a:t>
            </a:r>
            <a:endPar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优秀</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PPT</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下载：</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www.1ppt.com/xiazai/        PPT</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教程： </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www.1ppt.com/powerpoint/      </a:t>
            </a:r>
            <a:endPar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Word</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教程： </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www.1ppt.com/word/              Excel</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教程：</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www.1ppt.com/excel/  </a:t>
            </a:r>
            <a:endPar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资料下载：</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www.1ppt.com/ziliao/                PPT</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课件下载：</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www.1ppt.com/kejian/ </a:t>
            </a:r>
            <a:endPar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范文下载：</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www.1ppt.com/fanwen/             </a:t>
            </a: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试卷下载：</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www.1ppt.com/shiti/  </a:t>
            </a:r>
            <a:endPar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教案下载：</a:t>
            </a: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www.1ppt.com/jiaoan/  </a:t>
            </a:r>
            <a:r>
              <a:rPr kumimoji="0" lang="en-US" altLang="zh-CN" sz="100" b="0" i="0" u="none" strike="noStrike" kern="0" cap="none" spc="0" normalizeH="0" baseline="0" noProof="0" dirty="0" smtClean="0">
                <a:ln>
                  <a:noFill/>
                </a:ln>
                <a:solidFill>
                  <a:srgbClr val="FFFFFF"/>
                </a:solidFill>
                <a:effectLst/>
                <a:uLnTx/>
                <a:uFillTx/>
                <a:latin typeface="Calibri" panose="020F0502020204030204"/>
                <a:ea typeface="宋体" panose="02010600030101010101" pitchFamily="2" charset="-122"/>
              </a:rPr>
              <a:t>      </a:t>
            </a:r>
            <a:endPar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zh-CN" altLang="en-US" sz="100" b="0" i="0" u="none" strike="noStrike" kern="0" cap="none" spc="0" normalizeH="0" baseline="0" noProof="0" dirty="0" smtClean="0">
                <a:ln>
                  <a:noFill/>
                </a:ln>
                <a:solidFill>
                  <a:srgbClr val="FFFFFF"/>
                </a:solidFill>
                <a:effectLst/>
                <a:uLnTx/>
                <a:uFillTx/>
                <a:latin typeface="Calibri" panose="020F0502020204030204"/>
                <a:ea typeface="宋体" panose="02010600030101010101" pitchFamily="2" charset="-122"/>
              </a:rPr>
              <a:t>字体下载：</a:t>
            </a:r>
            <a:r>
              <a:rPr kumimoji="0" lang="en-US" altLang="zh-CN" sz="100" b="0" i="0" u="none" strike="noStrike" kern="0" cap="none" spc="0" normalizeH="0" baseline="0" noProof="0" dirty="0" smtClean="0">
                <a:ln>
                  <a:noFill/>
                </a:ln>
                <a:solidFill>
                  <a:srgbClr val="FFFFFF"/>
                </a:solidFill>
                <a:effectLst/>
                <a:uLnTx/>
                <a:uFillTx/>
                <a:latin typeface="Calibri" panose="020F0502020204030204"/>
                <a:ea typeface="宋体" panose="02010600030101010101" pitchFamily="2" charset="-122"/>
              </a:rPr>
              <a:t>www.1ppt.com/ziti/</a:t>
            </a:r>
            <a:endPar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a:p>
            <a:pPr marL="0" marR="0" lvl="0" indent="0" defTabSz="914400" eaLnBrk="1" fontAlgn="auto" latinLnBrk="0" hangingPunct="1">
              <a:lnSpc>
                <a:spcPct val="100000"/>
              </a:lnSpc>
              <a:spcBef>
                <a:spcPts val="0"/>
              </a:spcBef>
              <a:spcAft>
                <a:spcPts val="0"/>
              </a:spcAft>
              <a:buClrTx/>
              <a:buSzTx/>
              <a:buFontTx/>
              <a:buNone/>
              <a:defRPr/>
            </a:pPr>
            <a:r>
              <a:rPr kumimoji="0" lang="en-US" altLang="zh-CN"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rPr>
              <a:t> </a:t>
            </a:r>
            <a:endParaRPr kumimoji="0" lang="zh-CN" altLang="en-US" sz="100" b="0" i="0" u="none" strike="noStrike" kern="0" cap="none" spc="0" normalizeH="0" baseline="0" noProof="0" dirty="0">
              <a:ln>
                <a:noFill/>
              </a:ln>
              <a:solidFill>
                <a:srgbClr val="FFFFFF"/>
              </a:solidFill>
              <a:effectLst/>
              <a:uLnTx/>
              <a:uFillTx/>
              <a:latin typeface="Calibri" panose="020F0502020204030204"/>
              <a:ea typeface="宋体" panose="02010600030101010101" pitchFamily="2" charset="-122"/>
            </a:endParaRPr>
          </a:p>
        </p:txBody>
      </p:sp>
      <p:grpSp>
        <p:nvGrpSpPr>
          <p:cNvPr id="3" name="组合 2"/>
          <p:cNvGrpSpPr/>
          <p:nvPr userDrawn="1"/>
        </p:nvGrpSpPr>
        <p:grpSpPr>
          <a:xfrm>
            <a:off x="0" y="379942"/>
            <a:ext cx="1946431" cy="553508"/>
            <a:chOff x="-1340817" y="2714172"/>
            <a:chExt cx="5027446" cy="1429658"/>
          </a:xfrm>
        </p:grpSpPr>
        <p:sp>
          <p:nvSpPr>
            <p:cNvPr id="4" name="五边形 3"/>
            <p:cNvSpPr/>
            <p:nvPr/>
          </p:nvSpPr>
          <p:spPr>
            <a:xfrm>
              <a:off x="-1340817" y="2714172"/>
              <a:ext cx="5027446" cy="1429658"/>
            </a:xfrm>
            <a:prstGeom prst="homePlate">
              <a:avLst>
                <a:gd name="adj" fmla="val 2389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任意多边形 4"/>
            <p:cNvSpPr/>
            <p:nvPr/>
          </p:nvSpPr>
          <p:spPr>
            <a:xfrm>
              <a:off x="-1340817" y="3429001"/>
              <a:ext cx="5027446" cy="714829"/>
            </a:xfrm>
            <a:custGeom>
              <a:avLst/>
              <a:gdLst>
                <a:gd name="connsiteX0" fmla="*/ 0 w 3686629"/>
                <a:gd name="connsiteY0" fmla="*/ 0 h 714829"/>
                <a:gd name="connsiteX1" fmla="*/ 3686629 w 3686629"/>
                <a:gd name="connsiteY1" fmla="*/ 0 h 714829"/>
                <a:gd name="connsiteX2" fmla="*/ 3344998 w 3686629"/>
                <a:gd name="connsiteY2" fmla="*/ 714829 h 714829"/>
                <a:gd name="connsiteX3" fmla="*/ 0 w 3686629"/>
                <a:gd name="connsiteY3" fmla="*/ 714829 h 714829"/>
                <a:gd name="connsiteX0-1" fmla="*/ 0 w 3686629"/>
                <a:gd name="connsiteY0-2" fmla="*/ 0 h 714829"/>
                <a:gd name="connsiteX1-3" fmla="*/ 3686629 w 3686629"/>
                <a:gd name="connsiteY1-4" fmla="*/ 0 h 714829"/>
                <a:gd name="connsiteX2-5" fmla="*/ 3435202 w 3686629"/>
                <a:gd name="connsiteY2-6" fmla="*/ 714829 h 714829"/>
                <a:gd name="connsiteX3-7" fmla="*/ 0 w 3686629"/>
                <a:gd name="connsiteY3-8" fmla="*/ 714829 h 714829"/>
                <a:gd name="connsiteX4" fmla="*/ 0 w 3686629"/>
                <a:gd name="connsiteY4" fmla="*/ 0 h 714829"/>
              </a:gdLst>
              <a:ahLst/>
              <a:cxnLst>
                <a:cxn ang="0">
                  <a:pos x="connsiteX0-1" y="connsiteY0-2"/>
                </a:cxn>
                <a:cxn ang="0">
                  <a:pos x="connsiteX1-3" y="connsiteY1-4"/>
                </a:cxn>
                <a:cxn ang="0">
                  <a:pos x="connsiteX2-5" y="connsiteY2-6"/>
                </a:cxn>
                <a:cxn ang="0">
                  <a:pos x="connsiteX3-7" y="connsiteY3-8"/>
                </a:cxn>
                <a:cxn ang="0">
                  <a:pos x="connsiteX4" y="connsiteY4"/>
                </a:cxn>
              </a:cxnLst>
              <a:rect l="l" t="t" r="r" b="b"/>
              <a:pathLst>
                <a:path w="3686629" h="714829">
                  <a:moveTo>
                    <a:pt x="0" y="0"/>
                  </a:moveTo>
                  <a:lnTo>
                    <a:pt x="3686629" y="0"/>
                  </a:lnTo>
                  <a:lnTo>
                    <a:pt x="3435202" y="714829"/>
                  </a:lnTo>
                  <a:lnTo>
                    <a:pt x="0" y="714829"/>
                  </a:lnTo>
                  <a:lnTo>
                    <a:pt x="0" y="0"/>
                  </a:lnTo>
                  <a:close/>
                </a:path>
              </a:pathLst>
            </a:cu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六边形 5"/>
            <p:cNvSpPr/>
            <p:nvPr/>
          </p:nvSpPr>
          <p:spPr>
            <a:xfrm>
              <a:off x="2179682" y="2848430"/>
              <a:ext cx="1346924" cy="1161142"/>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椭圆 6"/>
            <p:cNvSpPr/>
            <p:nvPr/>
          </p:nvSpPr>
          <p:spPr>
            <a:xfrm>
              <a:off x="2531289" y="3134073"/>
              <a:ext cx="643710" cy="593484"/>
            </a:xfrm>
            <a:custGeom>
              <a:avLst/>
              <a:gdLst>
                <a:gd name="connsiteX0" fmla="*/ 469488 w 578320"/>
                <a:gd name="connsiteY0" fmla="*/ 312166 h 533197"/>
                <a:gd name="connsiteX1" fmla="*/ 523904 w 578320"/>
                <a:gd name="connsiteY1" fmla="*/ 363740 h 533197"/>
                <a:gd name="connsiteX2" fmla="*/ 523904 w 578320"/>
                <a:gd name="connsiteY2" fmla="*/ 376634 h 533197"/>
                <a:gd name="connsiteX3" fmla="*/ 527594 w 578320"/>
                <a:gd name="connsiteY3" fmla="*/ 391369 h 533197"/>
                <a:gd name="connsiteX4" fmla="*/ 512837 w 578320"/>
                <a:gd name="connsiteY4" fmla="*/ 411630 h 533197"/>
                <a:gd name="connsiteX5" fmla="*/ 498080 w 578320"/>
                <a:gd name="connsiteY5" fmla="*/ 440180 h 533197"/>
                <a:gd name="connsiteX6" fmla="*/ 529438 w 578320"/>
                <a:gd name="connsiteY6" fmla="*/ 475176 h 533197"/>
                <a:gd name="connsiteX7" fmla="*/ 578320 w 578320"/>
                <a:gd name="connsiteY7" fmla="*/ 518462 h 533197"/>
                <a:gd name="connsiteX8" fmla="*/ 485168 w 578320"/>
                <a:gd name="connsiteY8" fmla="*/ 533197 h 533197"/>
                <a:gd name="connsiteX9" fmla="*/ 477789 w 578320"/>
                <a:gd name="connsiteY9" fmla="*/ 486228 h 533197"/>
                <a:gd name="connsiteX10" fmla="*/ 481478 w 578320"/>
                <a:gd name="connsiteY10" fmla="*/ 479781 h 533197"/>
                <a:gd name="connsiteX11" fmla="*/ 480556 w 578320"/>
                <a:gd name="connsiteY11" fmla="*/ 477939 h 533197"/>
                <a:gd name="connsiteX12" fmla="*/ 471333 w 578320"/>
                <a:gd name="connsiteY12" fmla="*/ 466888 h 533197"/>
                <a:gd name="connsiteX13" fmla="*/ 467644 w 578320"/>
                <a:gd name="connsiteY13" fmla="*/ 466888 h 533197"/>
                <a:gd name="connsiteX14" fmla="*/ 458421 w 578320"/>
                <a:gd name="connsiteY14" fmla="*/ 477939 h 533197"/>
                <a:gd name="connsiteX15" fmla="*/ 458421 w 578320"/>
                <a:gd name="connsiteY15" fmla="*/ 479781 h 533197"/>
                <a:gd name="connsiteX16" fmla="*/ 462110 w 578320"/>
                <a:gd name="connsiteY16" fmla="*/ 486228 h 533197"/>
                <a:gd name="connsiteX17" fmla="*/ 454732 w 578320"/>
                <a:gd name="connsiteY17" fmla="*/ 533197 h 533197"/>
                <a:gd name="connsiteX18" fmla="*/ 361579 w 578320"/>
                <a:gd name="connsiteY18" fmla="*/ 518462 h 533197"/>
                <a:gd name="connsiteX19" fmla="*/ 409539 w 578320"/>
                <a:gd name="connsiteY19" fmla="*/ 475176 h 533197"/>
                <a:gd name="connsiteX20" fmla="*/ 440897 w 578320"/>
                <a:gd name="connsiteY20" fmla="*/ 440180 h 533197"/>
                <a:gd name="connsiteX21" fmla="*/ 427063 w 578320"/>
                <a:gd name="connsiteY21" fmla="*/ 411630 h 533197"/>
                <a:gd name="connsiteX22" fmla="*/ 411383 w 578320"/>
                <a:gd name="connsiteY22" fmla="*/ 391369 h 533197"/>
                <a:gd name="connsiteX23" fmla="*/ 415995 w 578320"/>
                <a:gd name="connsiteY23" fmla="*/ 376634 h 533197"/>
                <a:gd name="connsiteX24" fmla="*/ 415995 w 578320"/>
                <a:gd name="connsiteY24" fmla="*/ 363740 h 533197"/>
                <a:gd name="connsiteX25" fmla="*/ 469488 w 578320"/>
                <a:gd name="connsiteY25" fmla="*/ 312166 h 533197"/>
                <a:gd name="connsiteX26" fmla="*/ 107909 w 578320"/>
                <a:gd name="connsiteY26" fmla="*/ 312166 h 533197"/>
                <a:gd name="connsiteX27" fmla="*/ 162325 w 578320"/>
                <a:gd name="connsiteY27" fmla="*/ 363740 h 533197"/>
                <a:gd name="connsiteX28" fmla="*/ 162325 w 578320"/>
                <a:gd name="connsiteY28" fmla="*/ 376634 h 533197"/>
                <a:gd name="connsiteX29" fmla="*/ 166937 w 578320"/>
                <a:gd name="connsiteY29" fmla="*/ 391369 h 533197"/>
                <a:gd name="connsiteX30" fmla="*/ 151257 w 578320"/>
                <a:gd name="connsiteY30" fmla="*/ 411630 h 533197"/>
                <a:gd name="connsiteX31" fmla="*/ 137423 w 578320"/>
                <a:gd name="connsiteY31" fmla="*/ 440180 h 533197"/>
                <a:gd name="connsiteX32" fmla="*/ 167859 w 578320"/>
                <a:gd name="connsiteY32" fmla="*/ 475176 h 533197"/>
                <a:gd name="connsiteX33" fmla="*/ 216741 w 578320"/>
                <a:gd name="connsiteY33" fmla="*/ 518462 h 533197"/>
                <a:gd name="connsiteX34" fmla="*/ 123588 w 578320"/>
                <a:gd name="connsiteY34" fmla="*/ 533197 h 533197"/>
                <a:gd name="connsiteX35" fmla="*/ 116210 w 578320"/>
                <a:gd name="connsiteY35" fmla="*/ 486228 h 533197"/>
                <a:gd name="connsiteX36" fmla="*/ 119899 w 578320"/>
                <a:gd name="connsiteY36" fmla="*/ 479781 h 533197"/>
                <a:gd name="connsiteX37" fmla="*/ 119899 w 578320"/>
                <a:gd name="connsiteY37" fmla="*/ 477939 h 533197"/>
                <a:gd name="connsiteX38" fmla="*/ 109754 w 578320"/>
                <a:gd name="connsiteY38" fmla="*/ 466888 h 533197"/>
                <a:gd name="connsiteX39" fmla="*/ 106987 w 578320"/>
                <a:gd name="connsiteY39" fmla="*/ 466888 h 533197"/>
                <a:gd name="connsiteX40" fmla="*/ 96842 w 578320"/>
                <a:gd name="connsiteY40" fmla="*/ 477939 h 533197"/>
                <a:gd name="connsiteX41" fmla="*/ 96842 w 578320"/>
                <a:gd name="connsiteY41" fmla="*/ 479781 h 533197"/>
                <a:gd name="connsiteX42" fmla="*/ 100531 w 578320"/>
                <a:gd name="connsiteY42" fmla="*/ 486228 h 533197"/>
                <a:gd name="connsiteX43" fmla="*/ 93152 w 578320"/>
                <a:gd name="connsiteY43" fmla="*/ 533197 h 533197"/>
                <a:gd name="connsiteX44" fmla="*/ 0 w 578320"/>
                <a:gd name="connsiteY44" fmla="*/ 518462 h 533197"/>
                <a:gd name="connsiteX45" fmla="*/ 48882 w 578320"/>
                <a:gd name="connsiteY45" fmla="*/ 475176 h 533197"/>
                <a:gd name="connsiteX46" fmla="*/ 79318 w 578320"/>
                <a:gd name="connsiteY46" fmla="*/ 440180 h 533197"/>
                <a:gd name="connsiteX47" fmla="*/ 65483 w 578320"/>
                <a:gd name="connsiteY47" fmla="*/ 411630 h 533197"/>
                <a:gd name="connsiteX48" fmla="*/ 49804 w 578320"/>
                <a:gd name="connsiteY48" fmla="*/ 391369 h 533197"/>
                <a:gd name="connsiteX49" fmla="*/ 54416 w 578320"/>
                <a:gd name="connsiteY49" fmla="*/ 376634 h 533197"/>
                <a:gd name="connsiteX50" fmla="*/ 54416 w 578320"/>
                <a:gd name="connsiteY50" fmla="*/ 363740 h 533197"/>
                <a:gd name="connsiteX51" fmla="*/ 107909 w 578320"/>
                <a:gd name="connsiteY51" fmla="*/ 312166 h 533197"/>
                <a:gd name="connsiteX52" fmla="*/ 288717 w 578320"/>
                <a:gd name="connsiteY52" fmla="*/ 237601 h 533197"/>
                <a:gd name="connsiteX53" fmla="*/ 303485 w 578320"/>
                <a:gd name="connsiteY53" fmla="*/ 252338 h 533197"/>
                <a:gd name="connsiteX54" fmla="*/ 303485 w 578320"/>
                <a:gd name="connsiteY54" fmla="*/ 331547 h 533197"/>
                <a:gd name="connsiteX55" fmla="*/ 384708 w 578320"/>
                <a:gd name="connsiteY55" fmla="*/ 398782 h 533197"/>
                <a:gd name="connsiteX56" fmla="*/ 386554 w 578320"/>
                <a:gd name="connsiteY56" fmla="*/ 419045 h 533197"/>
                <a:gd name="connsiteX57" fmla="*/ 375478 w 578320"/>
                <a:gd name="connsiteY57" fmla="*/ 423650 h 533197"/>
                <a:gd name="connsiteX58" fmla="*/ 366248 w 578320"/>
                <a:gd name="connsiteY58" fmla="*/ 420887 h 533197"/>
                <a:gd name="connsiteX59" fmla="*/ 288717 w 578320"/>
                <a:gd name="connsiteY59" fmla="*/ 356415 h 533197"/>
                <a:gd name="connsiteX60" fmla="*/ 212108 w 578320"/>
                <a:gd name="connsiteY60" fmla="*/ 420887 h 533197"/>
                <a:gd name="connsiteX61" fmla="*/ 191802 w 578320"/>
                <a:gd name="connsiteY61" fmla="*/ 419045 h 533197"/>
                <a:gd name="connsiteX62" fmla="*/ 193648 w 578320"/>
                <a:gd name="connsiteY62" fmla="*/ 398782 h 533197"/>
                <a:gd name="connsiteX63" fmla="*/ 274872 w 578320"/>
                <a:gd name="connsiteY63" fmla="*/ 331547 h 533197"/>
                <a:gd name="connsiteX64" fmla="*/ 274872 w 578320"/>
                <a:gd name="connsiteY64" fmla="*/ 252338 h 533197"/>
                <a:gd name="connsiteX65" fmla="*/ 288717 w 578320"/>
                <a:gd name="connsiteY65" fmla="*/ 237601 h 533197"/>
                <a:gd name="connsiteX66" fmla="*/ 288699 w 578320"/>
                <a:gd name="connsiteY66" fmla="*/ 0 h 533197"/>
                <a:gd name="connsiteX67" fmla="*/ 343115 w 578320"/>
                <a:gd name="connsiteY67" fmla="*/ 50653 h 533197"/>
                <a:gd name="connsiteX68" fmla="*/ 343115 w 578320"/>
                <a:gd name="connsiteY68" fmla="*/ 63546 h 533197"/>
                <a:gd name="connsiteX69" fmla="*/ 346805 w 578320"/>
                <a:gd name="connsiteY69" fmla="*/ 78282 h 533197"/>
                <a:gd name="connsiteX70" fmla="*/ 332048 w 578320"/>
                <a:gd name="connsiteY70" fmla="*/ 98543 h 533197"/>
                <a:gd name="connsiteX71" fmla="*/ 318213 w 578320"/>
                <a:gd name="connsiteY71" fmla="*/ 127093 h 533197"/>
                <a:gd name="connsiteX72" fmla="*/ 348649 w 578320"/>
                <a:gd name="connsiteY72" fmla="*/ 163010 h 533197"/>
                <a:gd name="connsiteX73" fmla="*/ 397531 w 578320"/>
                <a:gd name="connsiteY73" fmla="*/ 206295 h 533197"/>
                <a:gd name="connsiteX74" fmla="*/ 304379 w 578320"/>
                <a:gd name="connsiteY74" fmla="*/ 220110 h 533197"/>
                <a:gd name="connsiteX75" fmla="*/ 297000 w 578320"/>
                <a:gd name="connsiteY75" fmla="*/ 173141 h 533197"/>
                <a:gd name="connsiteX76" fmla="*/ 300689 w 578320"/>
                <a:gd name="connsiteY76" fmla="*/ 167615 h 533197"/>
                <a:gd name="connsiteX77" fmla="*/ 300689 w 578320"/>
                <a:gd name="connsiteY77" fmla="*/ 164852 h 533197"/>
                <a:gd name="connsiteX78" fmla="*/ 290544 w 578320"/>
                <a:gd name="connsiteY78" fmla="*/ 154722 h 533197"/>
                <a:gd name="connsiteX79" fmla="*/ 287777 w 578320"/>
                <a:gd name="connsiteY79" fmla="*/ 154722 h 533197"/>
                <a:gd name="connsiteX80" fmla="*/ 277632 w 578320"/>
                <a:gd name="connsiteY80" fmla="*/ 164852 h 533197"/>
                <a:gd name="connsiteX81" fmla="*/ 277632 w 578320"/>
                <a:gd name="connsiteY81" fmla="*/ 167615 h 533197"/>
                <a:gd name="connsiteX82" fmla="*/ 281321 w 578320"/>
                <a:gd name="connsiteY82" fmla="*/ 173141 h 533197"/>
                <a:gd name="connsiteX83" fmla="*/ 273943 w 578320"/>
                <a:gd name="connsiteY83" fmla="*/ 221031 h 533197"/>
                <a:gd name="connsiteX84" fmla="*/ 180790 w 578320"/>
                <a:gd name="connsiteY84" fmla="*/ 206295 h 533197"/>
                <a:gd name="connsiteX85" fmla="*/ 228750 w 578320"/>
                <a:gd name="connsiteY85" fmla="*/ 163010 h 533197"/>
                <a:gd name="connsiteX86" fmla="*/ 260108 w 578320"/>
                <a:gd name="connsiteY86" fmla="*/ 127093 h 533197"/>
                <a:gd name="connsiteX87" fmla="*/ 246274 w 578320"/>
                <a:gd name="connsiteY87" fmla="*/ 98543 h 533197"/>
                <a:gd name="connsiteX88" fmla="*/ 230594 w 578320"/>
                <a:gd name="connsiteY88" fmla="*/ 78282 h 533197"/>
                <a:gd name="connsiteX89" fmla="*/ 235206 w 578320"/>
                <a:gd name="connsiteY89" fmla="*/ 63546 h 533197"/>
                <a:gd name="connsiteX90" fmla="*/ 235206 w 578320"/>
                <a:gd name="connsiteY90" fmla="*/ 50653 h 533197"/>
                <a:gd name="connsiteX91" fmla="*/ 288699 w 578320"/>
                <a:gd name="connsiteY91" fmla="*/ 0 h 533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578320" h="533197">
                  <a:moveTo>
                    <a:pt x="469488" y="312166"/>
                  </a:moveTo>
                  <a:cubicBezTo>
                    <a:pt x="499002" y="312166"/>
                    <a:pt x="523904" y="335190"/>
                    <a:pt x="523904" y="363740"/>
                  </a:cubicBezTo>
                  <a:lnTo>
                    <a:pt x="523904" y="376634"/>
                  </a:lnTo>
                  <a:cubicBezTo>
                    <a:pt x="523904" y="376634"/>
                    <a:pt x="529438" y="381238"/>
                    <a:pt x="527594" y="391369"/>
                  </a:cubicBezTo>
                  <a:cubicBezTo>
                    <a:pt x="526671" y="404262"/>
                    <a:pt x="512837" y="411630"/>
                    <a:pt x="512837" y="411630"/>
                  </a:cubicBezTo>
                  <a:cubicBezTo>
                    <a:pt x="512837" y="411630"/>
                    <a:pt x="509147" y="430970"/>
                    <a:pt x="498080" y="440180"/>
                  </a:cubicBezTo>
                  <a:cubicBezTo>
                    <a:pt x="494391" y="467809"/>
                    <a:pt x="513759" y="470572"/>
                    <a:pt x="529438" y="475176"/>
                  </a:cubicBezTo>
                  <a:cubicBezTo>
                    <a:pt x="555263" y="483465"/>
                    <a:pt x="578320" y="485307"/>
                    <a:pt x="578320" y="518462"/>
                  </a:cubicBezTo>
                  <a:cubicBezTo>
                    <a:pt x="578320" y="525829"/>
                    <a:pt x="543273" y="532276"/>
                    <a:pt x="485168" y="533197"/>
                  </a:cubicBezTo>
                  <a:lnTo>
                    <a:pt x="477789" y="486228"/>
                  </a:lnTo>
                  <a:lnTo>
                    <a:pt x="481478" y="479781"/>
                  </a:lnTo>
                  <a:cubicBezTo>
                    <a:pt x="481478" y="478860"/>
                    <a:pt x="481478" y="477939"/>
                    <a:pt x="480556" y="477939"/>
                  </a:cubicBezTo>
                  <a:lnTo>
                    <a:pt x="471333" y="466888"/>
                  </a:lnTo>
                  <a:cubicBezTo>
                    <a:pt x="470411" y="465967"/>
                    <a:pt x="468566" y="465967"/>
                    <a:pt x="467644" y="466888"/>
                  </a:cubicBezTo>
                  <a:lnTo>
                    <a:pt x="458421" y="477939"/>
                  </a:lnTo>
                  <a:cubicBezTo>
                    <a:pt x="457499" y="477939"/>
                    <a:pt x="457499" y="478860"/>
                    <a:pt x="458421" y="479781"/>
                  </a:cubicBezTo>
                  <a:lnTo>
                    <a:pt x="462110" y="486228"/>
                  </a:lnTo>
                  <a:lnTo>
                    <a:pt x="454732" y="533197"/>
                  </a:lnTo>
                  <a:cubicBezTo>
                    <a:pt x="396627" y="532276"/>
                    <a:pt x="361579" y="525829"/>
                    <a:pt x="361579" y="518462"/>
                  </a:cubicBezTo>
                  <a:cubicBezTo>
                    <a:pt x="361579" y="485307"/>
                    <a:pt x="384637" y="483465"/>
                    <a:pt x="409539" y="475176"/>
                  </a:cubicBezTo>
                  <a:cubicBezTo>
                    <a:pt x="425218" y="470572"/>
                    <a:pt x="444586" y="466888"/>
                    <a:pt x="440897" y="440180"/>
                  </a:cubicBezTo>
                  <a:cubicBezTo>
                    <a:pt x="430752" y="430970"/>
                    <a:pt x="427063" y="411630"/>
                    <a:pt x="427063" y="411630"/>
                  </a:cubicBezTo>
                  <a:cubicBezTo>
                    <a:pt x="427063" y="411630"/>
                    <a:pt x="413228" y="404262"/>
                    <a:pt x="411383" y="391369"/>
                  </a:cubicBezTo>
                  <a:cubicBezTo>
                    <a:pt x="410461" y="381238"/>
                    <a:pt x="415995" y="376634"/>
                    <a:pt x="415995" y="376634"/>
                  </a:cubicBezTo>
                  <a:lnTo>
                    <a:pt x="415995" y="363740"/>
                  </a:lnTo>
                  <a:cubicBezTo>
                    <a:pt x="415995" y="335190"/>
                    <a:pt x="439975" y="312166"/>
                    <a:pt x="469488" y="312166"/>
                  </a:cubicBezTo>
                  <a:close/>
                  <a:moveTo>
                    <a:pt x="107909" y="312166"/>
                  </a:moveTo>
                  <a:cubicBezTo>
                    <a:pt x="138345" y="312166"/>
                    <a:pt x="162325" y="335190"/>
                    <a:pt x="162325" y="363740"/>
                  </a:cubicBezTo>
                  <a:lnTo>
                    <a:pt x="162325" y="376634"/>
                  </a:lnTo>
                  <a:cubicBezTo>
                    <a:pt x="162325" y="376634"/>
                    <a:pt x="167859" y="381238"/>
                    <a:pt x="166937" y="391369"/>
                  </a:cubicBezTo>
                  <a:cubicBezTo>
                    <a:pt x="165092" y="404262"/>
                    <a:pt x="151257" y="411630"/>
                    <a:pt x="151257" y="411630"/>
                  </a:cubicBezTo>
                  <a:cubicBezTo>
                    <a:pt x="151257" y="411630"/>
                    <a:pt x="147568" y="430970"/>
                    <a:pt x="137423" y="440180"/>
                  </a:cubicBezTo>
                  <a:cubicBezTo>
                    <a:pt x="132811" y="467809"/>
                    <a:pt x="152180" y="470572"/>
                    <a:pt x="167859" y="475176"/>
                  </a:cubicBezTo>
                  <a:cubicBezTo>
                    <a:pt x="193684" y="483465"/>
                    <a:pt x="216741" y="485307"/>
                    <a:pt x="216741" y="518462"/>
                  </a:cubicBezTo>
                  <a:cubicBezTo>
                    <a:pt x="216741" y="525829"/>
                    <a:pt x="181693" y="532276"/>
                    <a:pt x="123588" y="533197"/>
                  </a:cubicBezTo>
                  <a:lnTo>
                    <a:pt x="116210" y="486228"/>
                  </a:lnTo>
                  <a:lnTo>
                    <a:pt x="119899" y="479781"/>
                  </a:lnTo>
                  <a:cubicBezTo>
                    <a:pt x="120821" y="478860"/>
                    <a:pt x="119899" y="477939"/>
                    <a:pt x="119899" y="477939"/>
                  </a:cubicBezTo>
                  <a:lnTo>
                    <a:pt x="109754" y="466888"/>
                  </a:lnTo>
                  <a:cubicBezTo>
                    <a:pt x="108832" y="465967"/>
                    <a:pt x="107909" y="465967"/>
                    <a:pt x="106987" y="466888"/>
                  </a:cubicBezTo>
                  <a:lnTo>
                    <a:pt x="96842" y="477939"/>
                  </a:lnTo>
                  <a:cubicBezTo>
                    <a:pt x="96842" y="477939"/>
                    <a:pt x="95919" y="478860"/>
                    <a:pt x="96842" y="479781"/>
                  </a:cubicBezTo>
                  <a:lnTo>
                    <a:pt x="100531" y="486228"/>
                  </a:lnTo>
                  <a:lnTo>
                    <a:pt x="93152" y="533197"/>
                  </a:lnTo>
                  <a:cubicBezTo>
                    <a:pt x="35047" y="532276"/>
                    <a:pt x="0" y="525829"/>
                    <a:pt x="0" y="518462"/>
                  </a:cubicBezTo>
                  <a:cubicBezTo>
                    <a:pt x="0" y="485307"/>
                    <a:pt x="23057" y="483465"/>
                    <a:pt x="48882" y="475176"/>
                  </a:cubicBezTo>
                  <a:cubicBezTo>
                    <a:pt x="64561" y="470572"/>
                    <a:pt x="83929" y="466888"/>
                    <a:pt x="79318" y="440180"/>
                  </a:cubicBezTo>
                  <a:cubicBezTo>
                    <a:pt x="69173" y="430970"/>
                    <a:pt x="65483" y="411630"/>
                    <a:pt x="65483" y="411630"/>
                  </a:cubicBezTo>
                  <a:cubicBezTo>
                    <a:pt x="65483" y="411630"/>
                    <a:pt x="51649" y="404262"/>
                    <a:pt x="49804" y="391369"/>
                  </a:cubicBezTo>
                  <a:cubicBezTo>
                    <a:pt x="48882" y="381238"/>
                    <a:pt x="54416" y="376634"/>
                    <a:pt x="54416" y="376634"/>
                  </a:cubicBezTo>
                  <a:lnTo>
                    <a:pt x="54416" y="363740"/>
                  </a:lnTo>
                  <a:cubicBezTo>
                    <a:pt x="54416" y="335190"/>
                    <a:pt x="78396" y="312166"/>
                    <a:pt x="107909" y="312166"/>
                  </a:cubicBezTo>
                  <a:close/>
                  <a:moveTo>
                    <a:pt x="288717" y="237601"/>
                  </a:moveTo>
                  <a:cubicBezTo>
                    <a:pt x="297024" y="237601"/>
                    <a:pt x="303485" y="244048"/>
                    <a:pt x="303485" y="252338"/>
                  </a:cubicBezTo>
                  <a:lnTo>
                    <a:pt x="303485" y="331547"/>
                  </a:lnTo>
                  <a:lnTo>
                    <a:pt x="384708" y="398782"/>
                  </a:lnTo>
                  <a:cubicBezTo>
                    <a:pt x="390246" y="403387"/>
                    <a:pt x="391169" y="412598"/>
                    <a:pt x="386554" y="419045"/>
                  </a:cubicBezTo>
                  <a:cubicBezTo>
                    <a:pt x="383785" y="421808"/>
                    <a:pt x="379170" y="423650"/>
                    <a:pt x="375478" y="423650"/>
                  </a:cubicBezTo>
                  <a:cubicBezTo>
                    <a:pt x="371786" y="423650"/>
                    <a:pt x="369017" y="422729"/>
                    <a:pt x="366248" y="420887"/>
                  </a:cubicBezTo>
                  <a:lnTo>
                    <a:pt x="288717" y="356415"/>
                  </a:lnTo>
                  <a:lnTo>
                    <a:pt x="212108" y="420887"/>
                  </a:lnTo>
                  <a:cubicBezTo>
                    <a:pt x="205647" y="425492"/>
                    <a:pt x="196417" y="424571"/>
                    <a:pt x="191802" y="419045"/>
                  </a:cubicBezTo>
                  <a:cubicBezTo>
                    <a:pt x="186264" y="412598"/>
                    <a:pt x="187187" y="403387"/>
                    <a:pt x="193648" y="398782"/>
                  </a:cubicBezTo>
                  <a:lnTo>
                    <a:pt x="274872" y="331547"/>
                  </a:lnTo>
                  <a:lnTo>
                    <a:pt x="274872" y="252338"/>
                  </a:lnTo>
                  <a:cubicBezTo>
                    <a:pt x="274872" y="244048"/>
                    <a:pt x="281333" y="237601"/>
                    <a:pt x="288717" y="237601"/>
                  </a:cubicBezTo>
                  <a:close/>
                  <a:moveTo>
                    <a:pt x="288699" y="0"/>
                  </a:moveTo>
                  <a:cubicBezTo>
                    <a:pt x="318213" y="0"/>
                    <a:pt x="343115" y="22103"/>
                    <a:pt x="343115" y="50653"/>
                  </a:cubicBezTo>
                  <a:lnTo>
                    <a:pt x="343115" y="63546"/>
                  </a:lnTo>
                  <a:cubicBezTo>
                    <a:pt x="343115" y="63546"/>
                    <a:pt x="348649" y="68151"/>
                    <a:pt x="346805" y="78282"/>
                  </a:cubicBezTo>
                  <a:cubicBezTo>
                    <a:pt x="345882" y="92096"/>
                    <a:pt x="332048" y="98543"/>
                    <a:pt x="332048" y="98543"/>
                  </a:cubicBezTo>
                  <a:cubicBezTo>
                    <a:pt x="332048" y="98543"/>
                    <a:pt x="328358" y="117883"/>
                    <a:pt x="318213" y="127093"/>
                  </a:cubicBezTo>
                  <a:cubicBezTo>
                    <a:pt x="313602" y="154722"/>
                    <a:pt x="332970" y="157484"/>
                    <a:pt x="348649" y="163010"/>
                  </a:cubicBezTo>
                  <a:cubicBezTo>
                    <a:pt x="374474" y="171299"/>
                    <a:pt x="397531" y="172220"/>
                    <a:pt x="397531" y="206295"/>
                  </a:cubicBezTo>
                  <a:cubicBezTo>
                    <a:pt x="397531" y="212742"/>
                    <a:pt x="362484" y="219189"/>
                    <a:pt x="304379" y="220110"/>
                  </a:cubicBezTo>
                  <a:lnTo>
                    <a:pt x="297000" y="173141"/>
                  </a:lnTo>
                  <a:lnTo>
                    <a:pt x="300689" y="167615"/>
                  </a:lnTo>
                  <a:cubicBezTo>
                    <a:pt x="300689" y="166694"/>
                    <a:pt x="300689" y="165773"/>
                    <a:pt x="300689" y="164852"/>
                  </a:cubicBezTo>
                  <a:lnTo>
                    <a:pt x="290544" y="154722"/>
                  </a:lnTo>
                  <a:cubicBezTo>
                    <a:pt x="289622" y="153801"/>
                    <a:pt x="287777" y="153801"/>
                    <a:pt x="287777" y="154722"/>
                  </a:cubicBezTo>
                  <a:lnTo>
                    <a:pt x="277632" y="164852"/>
                  </a:lnTo>
                  <a:cubicBezTo>
                    <a:pt x="276710" y="165773"/>
                    <a:pt x="276710" y="166694"/>
                    <a:pt x="277632" y="167615"/>
                  </a:cubicBezTo>
                  <a:lnTo>
                    <a:pt x="281321" y="173141"/>
                  </a:lnTo>
                  <a:lnTo>
                    <a:pt x="273943" y="221031"/>
                  </a:lnTo>
                  <a:cubicBezTo>
                    <a:pt x="215838" y="219189"/>
                    <a:pt x="180790" y="212742"/>
                    <a:pt x="180790" y="206295"/>
                  </a:cubicBezTo>
                  <a:cubicBezTo>
                    <a:pt x="180790" y="172220"/>
                    <a:pt x="203848" y="171299"/>
                    <a:pt x="228750" y="163010"/>
                  </a:cubicBezTo>
                  <a:cubicBezTo>
                    <a:pt x="244429" y="157484"/>
                    <a:pt x="264720" y="154722"/>
                    <a:pt x="260108" y="127093"/>
                  </a:cubicBezTo>
                  <a:cubicBezTo>
                    <a:pt x="249963" y="117883"/>
                    <a:pt x="246274" y="98543"/>
                    <a:pt x="246274" y="98543"/>
                  </a:cubicBezTo>
                  <a:cubicBezTo>
                    <a:pt x="246274" y="98543"/>
                    <a:pt x="232439" y="92096"/>
                    <a:pt x="230594" y="78282"/>
                  </a:cubicBezTo>
                  <a:cubicBezTo>
                    <a:pt x="229672" y="68151"/>
                    <a:pt x="235206" y="63546"/>
                    <a:pt x="235206" y="63546"/>
                  </a:cubicBezTo>
                  <a:lnTo>
                    <a:pt x="235206" y="50653"/>
                  </a:lnTo>
                  <a:cubicBezTo>
                    <a:pt x="235206" y="22103"/>
                    <a:pt x="259186" y="0"/>
                    <a:pt x="288699"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grpSp>
        <p:nvGrpSpPr>
          <p:cNvPr id="8" name="组合 7"/>
          <p:cNvGrpSpPr/>
          <p:nvPr userDrawn="1"/>
        </p:nvGrpSpPr>
        <p:grpSpPr>
          <a:xfrm>
            <a:off x="0" y="379942"/>
            <a:ext cx="1123498" cy="553508"/>
            <a:chOff x="0" y="202142"/>
            <a:chExt cx="919420" cy="452966"/>
          </a:xfrm>
        </p:grpSpPr>
        <p:grpSp>
          <p:nvGrpSpPr>
            <p:cNvPr id="9" name="组合 8"/>
            <p:cNvGrpSpPr/>
            <p:nvPr/>
          </p:nvGrpSpPr>
          <p:grpSpPr>
            <a:xfrm>
              <a:off x="0" y="202142"/>
              <a:ext cx="394182" cy="452966"/>
              <a:chOff x="0" y="202142"/>
              <a:chExt cx="394182" cy="452966"/>
            </a:xfrm>
          </p:grpSpPr>
          <p:sp>
            <p:nvSpPr>
              <p:cNvPr id="18" name="等腰三角形 17"/>
              <p:cNvSpPr/>
              <p:nvPr/>
            </p:nvSpPr>
            <p:spPr>
              <a:xfrm flipV="1">
                <a:off x="303" y="202142"/>
                <a:ext cx="262721" cy="226483"/>
              </a:xfrm>
              <a:prstGeom prst="triangle">
                <a:avLst/>
              </a:prstGeom>
              <a:solidFill>
                <a:srgbClr val="EB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等腰三角形 18"/>
              <p:cNvSpPr/>
              <p:nvPr/>
            </p:nvSpPr>
            <p:spPr>
              <a:xfrm>
                <a:off x="131461" y="202142"/>
                <a:ext cx="262721" cy="226483"/>
              </a:xfrm>
              <a:prstGeom prst="triangle">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flipV="1">
                <a:off x="131461" y="428625"/>
                <a:ext cx="262721" cy="226483"/>
              </a:xfrm>
              <a:prstGeom prst="triangle">
                <a:avLst/>
              </a:prstGeom>
              <a:solidFill>
                <a:srgbClr val="ED37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a:off x="0" y="428625"/>
                <a:ext cx="262721" cy="226483"/>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0" name="等腰三角形 9"/>
            <p:cNvSpPr/>
            <p:nvPr/>
          </p:nvSpPr>
          <p:spPr>
            <a:xfrm flipV="1">
              <a:off x="262922" y="202142"/>
              <a:ext cx="262721" cy="226483"/>
            </a:xfrm>
            <a:prstGeom prst="triangle">
              <a:avLst/>
            </a:prstGeom>
            <a:solidFill>
              <a:srgbClr val="EB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a:off x="394080" y="202142"/>
              <a:ext cx="262721" cy="226483"/>
            </a:xfrm>
            <a:prstGeom prst="triangle">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flipV="1">
              <a:off x="394080" y="428625"/>
              <a:ext cx="262721" cy="226483"/>
            </a:xfrm>
            <a:prstGeom prst="triangle">
              <a:avLst/>
            </a:prstGeom>
            <a:solidFill>
              <a:srgbClr val="ED37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a:off x="262619" y="428625"/>
              <a:ext cx="262721" cy="226483"/>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flipV="1">
              <a:off x="525541" y="202142"/>
              <a:ext cx="262721" cy="226483"/>
            </a:xfrm>
            <a:prstGeom prst="triangle">
              <a:avLst/>
            </a:prstGeom>
            <a:solidFill>
              <a:srgbClr val="EB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a:off x="656699" y="202142"/>
              <a:ext cx="262721" cy="226483"/>
            </a:xfrm>
            <a:prstGeom prst="triangle">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等腰三角形 15"/>
            <p:cNvSpPr/>
            <p:nvPr/>
          </p:nvSpPr>
          <p:spPr>
            <a:xfrm flipV="1">
              <a:off x="656699" y="428625"/>
              <a:ext cx="262721" cy="226483"/>
            </a:xfrm>
            <a:prstGeom prst="triangle">
              <a:avLst/>
            </a:prstGeom>
            <a:solidFill>
              <a:srgbClr val="ED37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等腰三角形 16"/>
            <p:cNvSpPr/>
            <p:nvPr/>
          </p:nvSpPr>
          <p:spPr>
            <a:xfrm>
              <a:off x="525238" y="428625"/>
              <a:ext cx="262721" cy="226483"/>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2" name="组合 21"/>
          <p:cNvGrpSpPr/>
          <p:nvPr userDrawn="1"/>
        </p:nvGrpSpPr>
        <p:grpSpPr>
          <a:xfrm>
            <a:off x="0" y="6705904"/>
            <a:ext cx="12192000" cy="150435"/>
            <a:chOff x="0" y="2714172"/>
            <a:chExt cx="3686629" cy="1429658"/>
          </a:xfrm>
        </p:grpSpPr>
        <p:sp>
          <p:nvSpPr>
            <p:cNvPr id="23" name="矩形 22"/>
            <p:cNvSpPr/>
            <p:nvPr/>
          </p:nvSpPr>
          <p:spPr>
            <a:xfrm>
              <a:off x="0" y="2714172"/>
              <a:ext cx="3686629" cy="142965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4" name="矩形 23"/>
            <p:cNvSpPr/>
            <p:nvPr/>
          </p:nvSpPr>
          <p:spPr>
            <a:xfrm>
              <a:off x="0" y="3429001"/>
              <a:ext cx="3686629" cy="714829"/>
            </a:xfrm>
            <a:prstGeom prst="rect">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0-#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0-#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图片占位符 22"/>
          <p:cNvPicPr>
            <a:picLocks noGrp="1" noChangeAspect="1"/>
          </p:cNvPicPr>
          <p:nvPr>
            <p:ph type="pic" sz="quarter" idx="10"/>
          </p:nvPr>
        </p:nvPicPr>
        <p:blipFill>
          <a:blip r:embed="rId1" cstate="screen"/>
          <a:srcRect/>
          <a:stretch>
            <a:fillRect/>
          </a:stretch>
        </p:blipFill>
        <p:spPr>
          <a:xfrm>
            <a:off x="5352084" y="0"/>
            <a:ext cx="6839917" cy="6858000"/>
          </a:xfrm>
        </p:spPr>
      </p:pic>
      <p:sp>
        <p:nvSpPr>
          <p:cNvPr id="2" name="等腰三角形 1"/>
          <p:cNvSpPr/>
          <p:nvPr/>
        </p:nvSpPr>
        <p:spPr>
          <a:xfrm>
            <a:off x="5984101" y="0"/>
            <a:ext cx="1325880" cy="1143000"/>
          </a:xfrm>
          <a:prstGeom prst="triangle">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等腰三角形 2"/>
          <p:cNvSpPr/>
          <p:nvPr/>
        </p:nvSpPr>
        <p:spPr>
          <a:xfrm flipV="1">
            <a:off x="5984101" y="1143000"/>
            <a:ext cx="1325880" cy="1143000"/>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等腰三角形 3"/>
          <p:cNvSpPr/>
          <p:nvPr/>
        </p:nvSpPr>
        <p:spPr>
          <a:xfrm flipV="1">
            <a:off x="6647041" y="0"/>
            <a:ext cx="1325880" cy="1143000"/>
          </a:xfrm>
          <a:prstGeom prst="triangle">
            <a:avLst/>
          </a:prstGeom>
          <a:solidFill>
            <a:srgbClr val="EB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a:off x="6646020" y="1143000"/>
            <a:ext cx="1325880" cy="1143000"/>
          </a:xfrm>
          <a:prstGeom prst="triangle">
            <a:avLst/>
          </a:prstGeom>
          <a:solidFill>
            <a:srgbClr val="ED37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等腰三角形 5"/>
          <p:cNvSpPr/>
          <p:nvPr/>
        </p:nvSpPr>
        <p:spPr>
          <a:xfrm flipV="1">
            <a:off x="6647041" y="2286000"/>
            <a:ext cx="1325880" cy="1143000"/>
          </a:xfrm>
          <a:prstGeom prst="triangle">
            <a:avLst/>
          </a:prstGeom>
          <a:solidFill>
            <a:srgbClr val="EB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p:nvSpPr>
        <p:spPr>
          <a:xfrm>
            <a:off x="7308960" y="2286000"/>
            <a:ext cx="1325880" cy="1143000"/>
          </a:xfrm>
          <a:prstGeom prst="triangle">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p:nvSpPr>
        <p:spPr>
          <a:xfrm flipV="1">
            <a:off x="7971900" y="2286000"/>
            <a:ext cx="1325880" cy="1143000"/>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p:nvSpPr>
        <p:spPr>
          <a:xfrm flipV="1">
            <a:off x="7308960" y="3429000"/>
            <a:ext cx="1325880" cy="1143000"/>
          </a:xfrm>
          <a:prstGeom prst="triangle">
            <a:avLst/>
          </a:prstGeom>
          <a:solidFill>
            <a:srgbClr val="ED37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nvSpPr>
        <p:spPr>
          <a:xfrm>
            <a:off x="6645510" y="3429000"/>
            <a:ext cx="1325880" cy="1143000"/>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flipV="1">
            <a:off x="6645510" y="4571999"/>
            <a:ext cx="1325880" cy="11430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a:off x="5981039" y="4571999"/>
            <a:ext cx="1325880" cy="1143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flipV="1">
            <a:off x="5984100" y="5714999"/>
            <a:ext cx="1325880" cy="1143001"/>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a:off x="5319630" y="5714999"/>
            <a:ext cx="1325880" cy="114300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文本框 13"/>
          <p:cNvSpPr txBox="1"/>
          <p:nvPr/>
        </p:nvSpPr>
        <p:spPr>
          <a:xfrm>
            <a:off x="663151" y="2779196"/>
            <a:ext cx="6339178" cy="1568450"/>
          </a:xfrm>
          <a:prstGeom prst="rect">
            <a:avLst/>
          </a:prstGeom>
          <a:noFill/>
        </p:spPr>
        <p:txBody>
          <a:bodyPr wrap="square" rtlCol="0">
            <a:spAutoFit/>
            <a:scene3d>
              <a:camera prst="orthographicFront"/>
              <a:lightRig rig="threePt" dir="t"/>
            </a:scene3d>
            <a:sp3d contourW="12700"/>
          </a:bodyPr>
          <a:lstStyle/>
          <a:p>
            <a:pPr marL="0" marR="0" lvl="0" indent="0" defTabSz="914400" rtl="0" eaLnBrk="1" fontAlgn="auto" latinLnBrk="0" hangingPunct="1">
              <a:lnSpc>
                <a:spcPct val="100000"/>
              </a:lnSpc>
              <a:spcBef>
                <a:spcPts val="0"/>
              </a:spcBef>
              <a:spcAft>
                <a:spcPts val="0"/>
              </a:spcAft>
              <a:buClrTx/>
              <a:buSzTx/>
              <a:buFontTx/>
              <a:buNone/>
              <a:defRPr/>
            </a:pPr>
            <a:r>
              <a:rPr lang="zh-CN" altLang="en-US" sz="4800" b="1" dirty="0" smtClean="0">
                <a:solidFill>
                  <a:schemeClr val="tx1">
                    <a:lumMod val="75000"/>
                    <a:lumOff val="25000"/>
                  </a:schemeClr>
                </a:solidFill>
                <a:latin typeface="+mn-ea"/>
              </a:rPr>
              <a:t>统筹整合财政涉农资金相关政策讲解</a:t>
            </a:r>
            <a:endParaRPr lang="zh-CN" altLang="en-US" sz="4800" b="1" dirty="0" smtClean="0">
              <a:solidFill>
                <a:schemeClr val="tx1">
                  <a:lumMod val="75000"/>
                  <a:lumOff val="25000"/>
                </a:schemeClr>
              </a:solidFill>
              <a:latin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100000">
                                          <p:val>
                                            <p:strVal val="#ppt_x"/>
                                          </p:val>
                                        </p:tav>
                                      </p:tavLst>
                                    </p:anim>
                                    <p:anim calcmode="lin" valueType="num">
                                      <p:cBhvr>
                                        <p:cTn id="8" dur="500" fill="hold"/>
                                        <p:tgtEl>
                                          <p:spTgt spid="2"/>
                                        </p:tgtEl>
                                        <p:attrNameLst>
                                          <p:attrName>ppt_y</p:attrName>
                                        </p:attrNameLst>
                                      </p:cBhvr>
                                      <p:tavLst>
                                        <p:tav tm="0">
                                          <p:val>
                                            <p:strVal val="#ppt_y+#ppt_h/2"/>
                                          </p:val>
                                        </p:tav>
                                        <p:tav tm="100000">
                                          <p:val>
                                            <p:strVal val="#ppt_y"/>
                                          </p:val>
                                        </p:tav>
                                      </p:tavLst>
                                    </p:anim>
                                    <p:anim calcmode="lin" valueType="num">
                                      <p:cBhvr>
                                        <p:cTn id="9" dur="500" fill="hold"/>
                                        <p:tgtEl>
                                          <p:spTgt spid="2"/>
                                        </p:tgtEl>
                                        <p:attrNameLst>
                                          <p:attrName>ppt_w</p:attrName>
                                        </p:attrNameLst>
                                      </p:cBhvr>
                                      <p:tavLst>
                                        <p:tav tm="0">
                                          <p:val>
                                            <p:strVal val="#ppt_w"/>
                                          </p:val>
                                        </p:tav>
                                        <p:tav tm="100000">
                                          <p:val>
                                            <p:strVal val="#ppt_w"/>
                                          </p:val>
                                        </p:tav>
                                      </p:tavLst>
                                    </p:anim>
                                    <p:anim calcmode="lin" valueType="num">
                                      <p:cBhvr>
                                        <p:cTn id="10" dur="500" fill="hold"/>
                                        <p:tgtEl>
                                          <p:spTgt spid="2"/>
                                        </p:tgtEl>
                                        <p:attrNameLst>
                                          <p:attrName>ppt_h</p:attrName>
                                        </p:attrNameLst>
                                      </p:cBhvr>
                                      <p:tavLst>
                                        <p:tav tm="0">
                                          <p:val>
                                            <p:fltVal val="0"/>
                                          </p:val>
                                        </p:tav>
                                        <p:tav tm="100000">
                                          <p:val>
                                            <p:strVal val="#ppt_h"/>
                                          </p:val>
                                        </p:tav>
                                      </p:tavLst>
                                    </p:anim>
                                  </p:childTnLst>
                                </p:cTn>
                              </p:par>
                              <p:par>
                                <p:cTn id="11" presetID="17"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ppt_x</p:attrName>
                                        </p:attrNameLst>
                                      </p:cBhvr>
                                      <p:tavLst>
                                        <p:tav tm="0">
                                          <p:val>
                                            <p:strVal val="#ppt_x"/>
                                          </p:val>
                                        </p:tav>
                                        <p:tav tm="100000">
                                          <p:val>
                                            <p:strVal val="#ppt_x"/>
                                          </p:val>
                                        </p:tav>
                                      </p:tavLst>
                                    </p:anim>
                                    <p:anim calcmode="lin" valueType="num">
                                      <p:cBhvr>
                                        <p:cTn id="14" dur="500" fill="hold"/>
                                        <p:tgtEl>
                                          <p:spTgt spid="3"/>
                                        </p:tgtEl>
                                        <p:attrNameLst>
                                          <p:attrName>ppt_y</p:attrName>
                                        </p:attrNameLst>
                                      </p:cBhvr>
                                      <p:tavLst>
                                        <p:tav tm="0">
                                          <p:val>
                                            <p:strVal val="#ppt_y-#ppt_h/2"/>
                                          </p:val>
                                        </p:tav>
                                        <p:tav tm="100000">
                                          <p:val>
                                            <p:strVal val="#ppt_y"/>
                                          </p:val>
                                        </p:tav>
                                      </p:tavLst>
                                    </p:anim>
                                    <p:anim calcmode="lin" valueType="num">
                                      <p:cBhvr>
                                        <p:cTn id="15" dur="500" fill="hold"/>
                                        <p:tgtEl>
                                          <p:spTgt spid="3"/>
                                        </p:tgtEl>
                                        <p:attrNameLst>
                                          <p:attrName>ppt_w</p:attrName>
                                        </p:attrNameLst>
                                      </p:cBhvr>
                                      <p:tavLst>
                                        <p:tav tm="0">
                                          <p:val>
                                            <p:strVal val="#ppt_w"/>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childTnLst>
                                </p:cTn>
                              </p:par>
                              <p:par>
                                <p:cTn id="17" presetID="17" presetClass="entr" presetSubtype="1"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ppt_x</p:attrName>
                                        </p:attrNameLst>
                                      </p:cBhvr>
                                      <p:tavLst>
                                        <p:tav tm="0">
                                          <p:val>
                                            <p:strVal val="#ppt_x"/>
                                          </p:val>
                                        </p:tav>
                                        <p:tav tm="100000">
                                          <p:val>
                                            <p:strVal val="#ppt_x"/>
                                          </p:val>
                                        </p:tav>
                                      </p:tavLst>
                                    </p:anim>
                                    <p:anim calcmode="lin" valueType="num">
                                      <p:cBhvr>
                                        <p:cTn id="20" dur="500" fill="hold"/>
                                        <p:tgtEl>
                                          <p:spTgt spid="4"/>
                                        </p:tgtEl>
                                        <p:attrNameLst>
                                          <p:attrName>ppt_y</p:attrName>
                                        </p:attrNameLst>
                                      </p:cBhvr>
                                      <p:tavLst>
                                        <p:tav tm="0">
                                          <p:val>
                                            <p:strVal val="#ppt_y-#ppt_h/2"/>
                                          </p:val>
                                        </p:tav>
                                        <p:tav tm="100000">
                                          <p:val>
                                            <p:strVal val="#ppt_y"/>
                                          </p:val>
                                        </p:tav>
                                      </p:tavLst>
                                    </p:anim>
                                    <p:anim calcmode="lin" valueType="num">
                                      <p:cBhvr>
                                        <p:cTn id="21" dur="500" fill="hold"/>
                                        <p:tgtEl>
                                          <p:spTgt spid="4"/>
                                        </p:tgtEl>
                                        <p:attrNameLst>
                                          <p:attrName>ppt_w</p:attrName>
                                        </p:attrNameLst>
                                      </p:cBhvr>
                                      <p:tavLst>
                                        <p:tav tm="0">
                                          <p:val>
                                            <p:strVal val="#ppt_w"/>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ppt_x</p:attrName>
                                        </p:attrNameLst>
                                      </p:cBhvr>
                                      <p:tavLst>
                                        <p:tav tm="0">
                                          <p:val>
                                            <p:strVal val="#ppt_x"/>
                                          </p:val>
                                        </p:tav>
                                        <p:tav tm="100000">
                                          <p:val>
                                            <p:strVal val="#ppt_x"/>
                                          </p:val>
                                        </p:tav>
                                      </p:tavLst>
                                    </p:anim>
                                    <p:anim calcmode="lin" valueType="num">
                                      <p:cBhvr>
                                        <p:cTn id="26" dur="500" fill="hold"/>
                                        <p:tgtEl>
                                          <p:spTgt spid="5"/>
                                        </p:tgtEl>
                                        <p:attrNameLst>
                                          <p:attrName>ppt_y</p:attrName>
                                        </p:attrNameLst>
                                      </p:cBhvr>
                                      <p:tavLst>
                                        <p:tav tm="0">
                                          <p:val>
                                            <p:strVal val="#ppt_y+#ppt_h/2"/>
                                          </p:val>
                                        </p:tav>
                                        <p:tav tm="100000">
                                          <p:val>
                                            <p:strVal val="#ppt_y"/>
                                          </p:val>
                                        </p:tav>
                                      </p:tavLst>
                                    </p:anim>
                                    <p:anim calcmode="lin" valueType="num">
                                      <p:cBhvr>
                                        <p:cTn id="27" dur="500" fill="hold"/>
                                        <p:tgtEl>
                                          <p:spTgt spid="5"/>
                                        </p:tgtEl>
                                        <p:attrNameLst>
                                          <p:attrName>ppt_w</p:attrName>
                                        </p:attrNameLst>
                                      </p:cBhvr>
                                      <p:tavLst>
                                        <p:tav tm="0">
                                          <p:val>
                                            <p:strVal val="#ppt_w"/>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childTnLst>
                                </p:cTn>
                              </p:par>
                              <p:par>
                                <p:cTn id="29" presetID="17" presetClass="entr" presetSubtype="1"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ppt_x</p:attrName>
                                        </p:attrNameLst>
                                      </p:cBhvr>
                                      <p:tavLst>
                                        <p:tav tm="0">
                                          <p:val>
                                            <p:strVal val="#ppt_x"/>
                                          </p:val>
                                        </p:tav>
                                        <p:tav tm="100000">
                                          <p:val>
                                            <p:strVal val="#ppt_x"/>
                                          </p:val>
                                        </p:tav>
                                      </p:tavLst>
                                    </p:anim>
                                    <p:anim calcmode="lin" valueType="num">
                                      <p:cBhvr>
                                        <p:cTn id="32" dur="500" fill="hold"/>
                                        <p:tgtEl>
                                          <p:spTgt spid="6"/>
                                        </p:tgtEl>
                                        <p:attrNameLst>
                                          <p:attrName>ppt_y</p:attrName>
                                        </p:attrNameLst>
                                      </p:cBhvr>
                                      <p:tavLst>
                                        <p:tav tm="0">
                                          <p:val>
                                            <p:strVal val="#ppt_y-#ppt_h/2"/>
                                          </p:val>
                                        </p:tav>
                                        <p:tav tm="100000">
                                          <p:val>
                                            <p:strVal val="#ppt_y"/>
                                          </p:val>
                                        </p:tav>
                                      </p:tavLst>
                                    </p:anim>
                                    <p:anim calcmode="lin" valueType="num">
                                      <p:cBhvr>
                                        <p:cTn id="33" dur="500" fill="hold"/>
                                        <p:tgtEl>
                                          <p:spTgt spid="6"/>
                                        </p:tgtEl>
                                        <p:attrNameLst>
                                          <p:attrName>ppt_w</p:attrName>
                                        </p:attrNameLst>
                                      </p:cBhvr>
                                      <p:tavLst>
                                        <p:tav tm="0">
                                          <p:val>
                                            <p:strVal val="#ppt_w"/>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childTnLst>
                                </p:cTn>
                              </p:par>
                              <p:par>
                                <p:cTn id="35" presetID="17" presetClass="entr" presetSubtype="4"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ppt_x</p:attrName>
                                        </p:attrNameLst>
                                      </p:cBhvr>
                                      <p:tavLst>
                                        <p:tav tm="0">
                                          <p:val>
                                            <p:strVal val="#ppt_x"/>
                                          </p:val>
                                        </p:tav>
                                        <p:tav tm="100000">
                                          <p:val>
                                            <p:strVal val="#ppt_x"/>
                                          </p:val>
                                        </p:tav>
                                      </p:tavLst>
                                    </p:anim>
                                    <p:anim calcmode="lin" valueType="num">
                                      <p:cBhvr>
                                        <p:cTn id="38" dur="500" fill="hold"/>
                                        <p:tgtEl>
                                          <p:spTgt spid="7"/>
                                        </p:tgtEl>
                                        <p:attrNameLst>
                                          <p:attrName>ppt_y</p:attrName>
                                        </p:attrNameLst>
                                      </p:cBhvr>
                                      <p:tavLst>
                                        <p:tav tm="0">
                                          <p:val>
                                            <p:strVal val="#ppt_y+#ppt_h/2"/>
                                          </p:val>
                                        </p:tav>
                                        <p:tav tm="100000">
                                          <p:val>
                                            <p:strVal val="#ppt_y"/>
                                          </p:val>
                                        </p:tav>
                                      </p:tavLst>
                                    </p:anim>
                                    <p:anim calcmode="lin" valueType="num">
                                      <p:cBhvr>
                                        <p:cTn id="39" dur="500" fill="hold"/>
                                        <p:tgtEl>
                                          <p:spTgt spid="7"/>
                                        </p:tgtEl>
                                        <p:attrNameLst>
                                          <p:attrName>ppt_w</p:attrName>
                                        </p:attrNameLst>
                                      </p:cBhvr>
                                      <p:tavLst>
                                        <p:tav tm="0">
                                          <p:val>
                                            <p:strVal val="#ppt_w"/>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childTnLst>
                                </p:cTn>
                              </p:par>
                              <p:par>
                                <p:cTn id="41" presetID="17" presetClass="entr" presetSubtype="1"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ppt_x</p:attrName>
                                        </p:attrNameLst>
                                      </p:cBhvr>
                                      <p:tavLst>
                                        <p:tav tm="0">
                                          <p:val>
                                            <p:strVal val="#ppt_x"/>
                                          </p:val>
                                        </p:tav>
                                        <p:tav tm="100000">
                                          <p:val>
                                            <p:strVal val="#ppt_x"/>
                                          </p:val>
                                        </p:tav>
                                      </p:tavLst>
                                    </p:anim>
                                    <p:anim calcmode="lin" valueType="num">
                                      <p:cBhvr>
                                        <p:cTn id="44" dur="500" fill="hold"/>
                                        <p:tgtEl>
                                          <p:spTgt spid="8"/>
                                        </p:tgtEl>
                                        <p:attrNameLst>
                                          <p:attrName>ppt_y</p:attrName>
                                        </p:attrNameLst>
                                      </p:cBhvr>
                                      <p:tavLst>
                                        <p:tav tm="0">
                                          <p:val>
                                            <p:strVal val="#ppt_y-#ppt_h/2"/>
                                          </p:val>
                                        </p:tav>
                                        <p:tav tm="100000">
                                          <p:val>
                                            <p:strVal val="#ppt_y"/>
                                          </p:val>
                                        </p:tav>
                                      </p:tavLst>
                                    </p:anim>
                                    <p:anim calcmode="lin" valueType="num">
                                      <p:cBhvr>
                                        <p:cTn id="45" dur="500" fill="hold"/>
                                        <p:tgtEl>
                                          <p:spTgt spid="8"/>
                                        </p:tgtEl>
                                        <p:attrNameLst>
                                          <p:attrName>ppt_w</p:attrName>
                                        </p:attrNameLst>
                                      </p:cBhvr>
                                      <p:tavLst>
                                        <p:tav tm="0">
                                          <p:val>
                                            <p:strVal val="#ppt_w"/>
                                          </p:val>
                                        </p:tav>
                                        <p:tav tm="100000">
                                          <p:val>
                                            <p:strVal val="#ppt_w"/>
                                          </p:val>
                                        </p:tav>
                                      </p:tavLst>
                                    </p:anim>
                                    <p:anim calcmode="lin" valueType="num">
                                      <p:cBhvr>
                                        <p:cTn id="46" dur="500" fill="hold"/>
                                        <p:tgtEl>
                                          <p:spTgt spid="8"/>
                                        </p:tgtEl>
                                        <p:attrNameLst>
                                          <p:attrName>ppt_h</p:attrName>
                                        </p:attrNameLst>
                                      </p:cBhvr>
                                      <p:tavLst>
                                        <p:tav tm="0">
                                          <p:val>
                                            <p:fltVal val="0"/>
                                          </p:val>
                                        </p:tav>
                                        <p:tav tm="100000">
                                          <p:val>
                                            <p:strVal val="#ppt_h"/>
                                          </p:val>
                                        </p:tav>
                                      </p:tavLst>
                                    </p:anim>
                                  </p:childTnLst>
                                </p:cTn>
                              </p:par>
                              <p:par>
                                <p:cTn id="47" presetID="17" presetClass="entr" presetSubtype="1"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ppt_x</p:attrName>
                                        </p:attrNameLst>
                                      </p:cBhvr>
                                      <p:tavLst>
                                        <p:tav tm="0">
                                          <p:val>
                                            <p:strVal val="#ppt_x"/>
                                          </p:val>
                                        </p:tav>
                                        <p:tav tm="100000">
                                          <p:val>
                                            <p:strVal val="#ppt_x"/>
                                          </p:val>
                                        </p:tav>
                                      </p:tavLst>
                                    </p:anim>
                                    <p:anim calcmode="lin" valueType="num">
                                      <p:cBhvr>
                                        <p:cTn id="50" dur="500" fill="hold"/>
                                        <p:tgtEl>
                                          <p:spTgt spid="9"/>
                                        </p:tgtEl>
                                        <p:attrNameLst>
                                          <p:attrName>ppt_y</p:attrName>
                                        </p:attrNameLst>
                                      </p:cBhvr>
                                      <p:tavLst>
                                        <p:tav tm="0">
                                          <p:val>
                                            <p:strVal val="#ppt_y-#ppt_h/2"/>
                                          </p:val>
                                        </p:tav>
                                        <p:tav tm="100000">
                                          <p:val>
                                            <p:strVal val="#ppt_y"/>
                                          </p:val>
                                        </p:tav>
                                      </p:tavLst>
                                    </p:anim>
                                    <p:anim calcmode="lin" valueType="num">
                                      <p:cBhvr>
                                        <p:cTn id="51" dur="500" fill="hold"/>
                                        <p:tgtEl>
                                          <p:spTgt spid="9"/>
                                        </p:tgtEl>
                                        <p:attrNameLst>
                                          <p:attrName>ppt_w</p:attrName>
                                        </p:attrNameLst>
                                      </p:cBhvr>
                                      <p:tavLst>
                                        <p:tav tm="0">
                                          <p:val>
                                            <p:strVal val="#ppt_w"/>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childTnLst>
                                </p:cTn>
                              </p:par>
                              <p:par>
                                <p:cTn id="53" presetID="17" presetClass="entr" presetSubtype="4"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ppt_x</p:attrName>
                                        </p:attrNameLst>
                                      </p:cBhvr>
                                      <p:tavLst>
                                        <p:tav tm="0">
                                          <p:val>
                                            <p:strVal val="#ppt_x"/>
                                          </p:val>
                                        </p:tav>
                                        <p:tav tm="100000">
                                          <p:val>
                                            <p:strVal val="#ppt_x"/>
                                          </p:val>
                                        </p:tav>
                                      </p:tavLst>
                                    </p:anim>
                                    <p:anim calcmode="lin" valueType="num">
                                      <p:cBhvr>
                                        <p:cTn id="56" dur="500" fill="hold"/>
                                        <p:tgtEl>
                                          <p:spTgt spid="10"/>
                                        </p:tgtEl>
                                        <p:attrNameLst>
                                          <p:attrName>ppt_y</p:attrName>
                                        </p:attrNameLst>
                                      </p:cBhvr>
                                      <p:tavLst>
                                        <p:tav tm="0">
                                          <p:val>
                                            <p:strVal val="#ppt_y+#ppt_h/2"/>
                                          </p:val>
                                        </p:tav>
                                        <p:tav tm="100000">
                                          <p:val>
                                            <p:strVal val="#ppt_y"/>
                                          </p:val>
                                        </p:tav>
                                      </p:tavLst>
                                    </p:anim>
                                    <p:anim calcmode="lin" valueType="num">
                                      <p:cBhvr>
                                        <p:cTn id="57" dur="500" fill="hold"/>
                                        <p:tgtEl>
                                          <p:spTgt spid="10"/>
                                        </p:tgtEl>
                                        <p:attrNameLst>
                                          <p:attrName>ppt_w</p:attrName>
                                        </p:attrNameLst>
                                      </p:cBhvr>
                                      <p:tavLst>
                                        <p:tav tm="0">
                                          <p:val>
                                            <p:strVal val="#ppt_w"/>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childTnLst>
                                </p:cTn>
                              </p:par>
                              <p:par>
                                <p:cTn id="59" presetID="17" presetClass="entr" presetSubtype="1"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ppt_x</p:attrName>
                                        </p:attrNameLst>
                                      </p:cBhvr>
                                      <p:tavLst>
                                        <p:tav tm="0">
                                          <p:val>
                                            <p:strVal val="#ppt_x"/>
                                          </p:val>
                                        </p:tav>
                                        <p:tav tm="100000">
                                          <p:val>
                                            <p:strVal val="#ppt_x"/>
                                          </p:val>
                                        </p:tav>
                                      </p:tavLst>
                                    </p:anim>
                                    <p:anim calcmode="lin" valueType="num">
                                      <p:cBhvr>
                                        <p:cTn id="62" dur="500" fill="hold"/>
                                        <p:tgtEl>
                                          <p:spTgt spid="11"/>
                                        </p:tgtEl>
                                        <p:attrNameLst>
                                          <p:attrName>ppt_y</p:attrName>
                                        </p:attrNameLst>
                                      </p:cBhvr>
                                      <p:tavLst>
                                        <p:tav tm="0">
                                          <p:val>
                                            <p:strVal val="#ppt_y-#ppt_h/2"/>
                                          </p:val>
                                        </p:tav>
                                        <p:tav tm="100000">
                                          <p:val>
                                            <p:strVal val="#ppt_y"/>
                                          </p:val>
                                        </p:tav>
                                      </p:tavLst>
                                    </p:anim>
                                    <p:anim calcmode="lin" valueType="num">
                                      <p:cBhvr>
                                        <p:cTn id="63" dur="500" fill="hold"/>
                                        <p:tgtEl>
                                          <p:spTgt spid="11"/>
                                        </p:tgtEl>
                                        <p:attrNameLst>
                                          <p:attrName>ppt_w</p:attrName>
                                        </p:attrNameLst>
                                      </p:cBhvr>
                                      <p:tavLst>
                                        <p:tav tm="0">
                                          <p:val>
                                            <p:strVal val="#ppt_w"/>
                                          </p:val>
                                        </p:tav>
                                        <p:tav tm="100000">
                                          <p:val>
                                            <p:strVal val="#ppt_w"/>
                                          </p:val>
                                        </p:tav>
                                      </p:tavLst>
                                    </p:anim>
                                    <p:anim calcmode="lin" valueType="num">
                                      <p:cBhvr>
                                        <p:cTn id="64" dur="500" fill="hold"/>
                                        <p:tgtEl>
                                          <p:spTgt spid="11"/>
                                        </p:tgtEl>
                                        <p:attrNameLst>
                                          <p:attrName>ppt_h</p:attrName>
                                        </p:attrNameLst>
                                      </p:cBhvr>
                                      <p:tavLst>
                                        <p:tav tm="0">
                                          <p:val>
                                            <p:fltVal val="0"/>
                                          </p:val>
                                        </p:tav>
                                        <p:tav tm="100000">
                                          <p:val>
                                            <p:strVal val="#ppt_h"/>
                                          </p:val>
                                        </p:tav>
                                      </p:tavLst>
                                    </p:anim>
                                  </p:childTnLst>
                                </p:cTn>
                              </p:par>
                              <p:par>
                                <p:cTn id="65" presetID="17" presetClass="entr" presetSubtype="4" fill="hold" grpId="0" nodeType="with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ppt_x</p:attrName>
                                        </p:attrNameLst>
                                      </p:cBhvr>
                                      <p:tavLst>
                                        <p:tav tm="0">
                                          <p:val>
                                            <p:strVal val="#ppt_x"/>
                                          </p:val>
                                        </p:tav>
                                        <p:tav tm="100000">
                                          <p:val>
                                            <p:strVal val="#ppt_x"/>
                                          </p:val>
                                        </p:tav>
                                      </p:tavLst>
                                    </p:anim>
                                    <p:anim calcmode="lin" valueType="num">
                                      <p:cBhvr>
                                        <p:cTn id="68" dur="500" fill="hold"/>
                                        <p:tgtEl>
                                          <p:spTgt spid="12"/>
                                        </p:tgtEl>
                                        <p:attrNameLst>
                                          <p:attrName>ppt_y</p:attrName>
                                        </p:attrNameLst>
                                      </p:cBhvr>
                                      <p:tavLst>
                                        <p:tav tm="0">
                                          <p:val>
                                            <p:strVal val="#ppt_y+#ppt_h/2"/>
                                          </p:val>
                                        </p:tav>
                                        <p:tav tm="100000">
                                          <p:val>
                                            <p:strVal val="#ppt_y"/>
                                          </p:val>
                                        </p:tav>
                                      </p:tavLst>
                                    </p:anim>
                                    <p:anim calcmode="lin" valueType="num">
                                      <p:cBhvr>
                                        <p:cTn id="69" dur="500" fill="hold"/>
                                        <p:tgtEl>
                                          <p:spTgt spid="12"/>
                                        </p:tgtEl>
                                        <p:attrNameLst>
                                          <p:attrName>ppt_w</p:attrName>
                                        </p:attrNameLst>
                                      </p:cBhvr>
                                      <p:tavLst>
                                        <p:tav tm="0">
                                          <p:val>
                                            <p:strVal val="#ppt_w"/>
                                          </p:val>
                                        </p:tav>
                                        <p:tav tm="100000">
                                          <p:val>
                                            <p:strVal val="#ppt_w"/>
                                          </p:val>
                                        </p:tav>
                                      </p:tavLst>
                                    </p:anim>
                                    <p:anim calcmode="lin" valueType="num">
                                      <p:cBhvr>
                                        <p:cTn id="70" dur="500" fill="hold"/>
                                        <p:tgtEl>
                                          <p:spTgt spid="12"/>
                                        </p:tgtEl>
                                        <p:attrNameLst>
                                          <p:attrName>ppt_h</p:attrName>
                                        </p:attrNameLst>
                                      </p:cBhvr>
                                      <p:tavLst>
                                        <p:tav tm="0">
                                          <p:val>
                                            <p:fltVal val="0"/>
                                          </p:val>
                                        </p:tav>
                                        <p:tav tm="100000">
                                          <p:val>
                                            <p:strVal val="#ppt_h"/>
                                          </p:val>
                                        </p:tav>
                                      </p:tavLst>
                                    </p:anim>
                                  </p:childTnLst>
                                </p:cTn>
                              </p:par>
                              <p:par>
                                <p:cTn id="71" presetID="17" presetClass="entr" presetSubtype="1"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ppt_x</p:attrName>
                                        </p:attrNameLst>
                                      </p:cBhvr>
                                      <p:tavLst>
                                        <p:tav tm="0">
                                          <p:val>
                                            <p:strVal val="#ppt_x"/>
                                          </p:val>
                                        </p:tav>
                                        <p:tav tm="100000">
                                          <p:val>
                                            <p:strVal val="#ppt_x"/>
                                          </p:val>
                                        </p:tav>
                                      </p:tavLst>
                                    </p:anim>
                                    <p:anim calcmode="lin" valueType="num">
                                      <p:cBhvr>
                                        <p:cTn id="74" dur="500" fill="hold"/>
                                        <p:tgtEl>
                                          <p:spTgt spid="20"/>
                                        </p:tgtEl>
                                        <p:attrNameLst>
                                          <p:attrName>ppt_y</p:attrName>
                                        </p:attrNameLst>
                                      </p:cBhvr>
                                      <p:tavLst>
                                        <p:tav tm="0">
                                          <p:val>
                                            <p:strVal val="#ppt_y-#ppt_h/2"/>
                                          </p:val>
                                        </p:tav>
                                        <p:tav tm="100000">
                                          <p:val>
                                            <p:strVal val="#ppt_y"/>
                                          </p:val>
                                        </p:tav>
                                      </p:tavLst>
                                    </p:anim>
                                    <p:anim calcmode="lin" valueType="num">
                                      <p:cBhvr>
                                        <p:cTn id="75" dur="500" fill="hold"/>
                                        <p:tgtEl>
                                          <p:spTgt spid="20"/>
                                        </p:tgtEl>
                                        <p:attrNameLst>
                                          <p:attrName>ppt_w</p:attrName>
                                        </p:attrNameLst>
                                      </p:cBhvr>
                                      <p:tavLst>
                                        <p:tav tm="0">
                                          <p:val>
                                            <p:strVal val="#ppt_w"/>
                                          </p:val>
                                        </p:tav>
                                        <p:tav tm="100000">
                                          <p:val>
                                            <p:strVal val="#ppt_w"/>
                                          </p:val>
                                        </p:tav>
                                      </p:tavLst>
                                    </p:anim>
                                    <p:anim calcmode="lin" valueType="num">
                                      <p:cBhvr>
                                        <p:cTn id="76" dur="500" fill="hold"/>
                                        <p:tgtEl>
                                          <p:spTgt spid="20"/>
                                        </p:tgtEl>
                                        <p:attrNameLst>
                                          <p:attrName>ppt_h</p:attrName>
                                        </p:attrNameLst>
                                      </p:cBhvr>
                                      <p:tavLst>
                                        <p:tav tm="0">
                                          <p:val>
                                            <p:fltVal val="0"/>
                                          </p:val>
                                        </p:tav>
                                        <p:tav tm="100000">
                                          <p:val>
                                            <p:strVal val="#ppt_h"/>
                                          </p:val>
                                        </p:tav>
                                      </p:tavLst>
                                    </p:anim>
                                  </p:childTnLst>
                                </p:cTn>
                              </p:par>
                              <p:par>
                                <p:cTn id="77" presetID="17" presetClass="entr" presetSubtype="4" fill="hold" grpId="0" nodeType="with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p:cTn id="79" dur="500" fill="hold"/>
                                        <p:tgtEl>
                                          <p:spTgt spid="21"/>
                                        </p:tgtEl>
                                        <p:attrNameLst>
                                          <p:attrName>ppt_x</p:attrName>
                                        </p:attrNameLst>
                                      </p:cBhvr>
                                      <p:tavLst>
                                        <p:tav tm="0">
                                          <p:val>
                                            <p:strVal val="#ppt_x"/>
                                          </p:val>
                                        </p:tav>
                                        <p:tav tm="100000">
                                          <p:val>
                                            <p:strVal val="#ppt_x"/>
                                          </p:val>
                                        </p:tav>
                                      </p:tavLst>
                                    </p:anim>
                                    <p:anim calcmode="lin" valueType="num">
                                      <p:cBhvr>
                                        <p:cTn id="80" dur="500" fill="hold"/>
                                        <p:tgtEl>
                                          <p:spTgt spid="21"/>
                                        </p:tgtEl>
                                        <p:attrNameLst>
                                          <p:attrName>ppt_y</p:attrName>
                                        </p:attrNameLst>
                                      </p:cBhvr>
                                      <p:tavLst>
                                        <p:tav tm="0">
                                          <p:val>
                                            <p:strVal val="#ppt_y+#ppt_h/2"/>
                                          </p:val>
                                        </p:tav>
                                        <p:tav tm="100000">
                                          <p:val>
                                            <p:strVal val="#ppt_y"/>
                                          </p:val>
                                        </p:tav>
                                      </p:tavLst>
                                    </p:anim>
                                    <p:anim calcmode="lin" valueType="num">
                                      <p:cBhvr>
                                        <p:cTn id="81" dur="500" fill="hold"/>
                                        <p:tgtEl>
                                          <p:spTgt spid="21"/>
                                        </p:tgtEl>
                                        <p:attrNameLst>
                                          <p:attrName>ppt_w</p:attrName>
                                        </p:attrNameLst>
                                      </p:cBhvr>
                                      <p:tavLst>
                                        <p:tav tm="0">
                                          <p:val>
                                            <p:strVal val="#ppt_w"/>
                                          </p:val>
                                        </p:tav>
                                        <p:tav tm="100000">
                                          <p:val>
                                            <p:strVal val="#ppt_w"/>
                                          </p:val>
                                        </p:tav>
                                      </p:tavLst>
                                    </p:anim>
                                    <p:anim calcmode="lin" valueType="num">
                                      <p:cBhvr>
                                        <p:cTn id="82" dur="500" fill="hold"/>
                                        <p:tgtEl>
                                          <p:spTgt spid="21"/>
                                        </p:tgtEl>
                                        <p:attrNameLst>
                                          <p:attrName>ppt_h</p:attrName>
                                        </p:attrNameLst>
                                      </p:cBhvr>
                                      <p:tavLst>
                                        <p:tav tm="0">
                                          <p:val>
                                            <p:fltVal val="0"/>
                                          </p:val>
                                        </p:tav>
                                        <p:tav tm="100000">
                                          <p:val>
                                            <p:strVal val="#ppt_h"/>
                                          </p:val>
                                        </p:tav>
                                      </p:tavLst>
                                    </p:anim>
                                  </p:childTnLst>
                                </p:cTn>
                              </p:par>
                            </p:childTnLst>
                          </p:cTn>
                        </p:par>
                        <p:par>
                          <p:cTn id="83" fill="hold">
                            <p:stCondLst>
                              <p:cond delay="500"/>
                            </p:stCondLst>
                            <p:childTnLst>
                              <p:par>
                                <p:cTn id="84" presetID="10" presetClass="entr" presetSubtype="0" fill="hold" nodeType="after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fade">
                                      <p:cBhvr>
                                        <p:cTn id="86" dur="500"/>
                                        <p:tgtEl>
                                          <p:spTgt spid="23"/>
                                        </p:tgtEl>
                                      </p:cBhvr>
                                    </p:animEffect>
                                  </p:childTnLst>
                                </p:cTn>
                              </p:par>
                            </p:childTnLst>
                          </p:cTn>
                        </p:par>
                        <p:par>
                          <p:cTn id="87" fill="hold">
                            <p:stCondLst>
                              <p:cond delay="1000"/>
                            </p:stCondLst>
                            <p:childTnLst>
                              <p:par>
                                <p:cTn id="88" presetID="2" presetClass="entr" presetSubtype="4" fill="hold" grpId="0" nodeType="afterEffect">
                                  <p:stCondLst>
                                    <p:cond delay="0"/>
                                  </p:stCondLst>
                                  <p:childTnLst>
                                    <p:set>
                                      <p:cBhvr>
                                        <p:cTn id="89" dur="1" fill="hold">
                                          <p:stCondLst>
                                            <p:cond delay="0"/>
                                          </p:stCondLst>
                                        </p:cTn>
                                        <p:tgtEl>
                                          <p:spTgt spid="14"/>
                                        </p:tgtEl>
                                        <p:attrNameLst>
                                          <p:attrName>style.visibility</p:attrName>
                                        </p:attrNameLst>
                                      </p:cBhvr>
                                      <p:to>
                                        <p:strVal val="visible"/>
                                      </p:to>
                                    </p:set>
                                    <p:anim calcmode="lin" valueType="num">
                                      <p:cBhvr additive="base">
                                        <p:cTn id="90" dur="500" fill="hold"/>
                                        <p:tgtEl>
                                          <p:spTgt spid="14"/>
                                        </p:tgtEl>
                                        <p:attrNameLst>
                                          <p:attrName>ppt_x</p:attrName>
                                        </p:attrNameLst>
                                      </p:cBhvr>
                                      <p:tavLst>
                                        <p:tav tm="0">
                                          <p:val>
                                            <p:strVal val="#ppt_x"/>
                                          </p:val>
                                        </p:tav>
                                        <p:tav tm="100000">
                                          <p:val>
                                            <p:strVal val="#ppt_x"/>
                                          </p:val>
                                        </p:tav>
                                      </p:tavLst>
                                    </p:anim>
                                    <p:anim calcmode="lin" valueType="num">
                                      <p:cBhvr additive="base">
                                        <p:cTn id="91"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20" grpId="0" animBg="1"/>
      <p:bldP spid="21" grpId="0" animBg="1"/>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51050" y="297180"/>
            <a:ext cx="7065645" cy="65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lvl="1"/>
            <a:r>
              <a:rPr lang="zh-CN" altLang="en-US" sz="2400" b="1" dirty="0">
                <a:solidFill>
                  <a:schemeClr val="tx1"/>
                </a:solidFill>
                <a:latin typeface="+mn-ea"/>
                <a:sym typeface="+mn-ea"/>
              </a:rPr>
              <a:t>五、优化对脱贫县倾斜支持的要求</a:t>
            </a:r>
            <a:endParaRPr lang="zh-CN" altLang="en-US" sz="2400" b="1" dirty="0">
              <a:solidFill>
                <a:schemeClr val="tx1"/>
              </a:solidFill>
              <a:latin typeface="+mn-ea"/>
              <a:sym typeface="+mn-ea"/>
            </a:endParaRPr>
          </a:p>
        </p:txBody>
      </p:sp>
      <p:sp>
        <p:nvSpPr>
          <p:cNvPr id="2" name="文本框 1"/>
          <p:cNvSpPr txBox="1"/>
          <p:nvPr/>
        </p:nvSpPr>
        <p:spPr>
          <a:xfrm>
            <a:off x="1132205" y="953770"/>
            <a:ext cx="9379585" cy="2306955"/>
          </a:xfrm>
          <a:prstGeom prst="rect">
            <a:avLst/>
          </a:prstGeom>
          <a:noFill/>
        </p:spPr>
        <p:txBody>
          <a:bodyPr wrap="square" rtlCol="0" anchor="t">
            <a:spAutoFit/>
          </a:bodyPr>
          <a:p>
            <a:pPr algn="l"/>
            <a:r>
              <a:rPr lang="zh-CN" altLang="en-US" sz="2400" dirty="0" smtClean="0">
                <a:latin typeface="+mn-ea"/>
                <a:cs typeface="+mn-ea"/>
                <a:sym typeface="+mn-ea"/>
              </a:rPr>
              <a:t>（一）延续国办发〔</a:t>
            </a:r>
            <a:r>
              <a:rPr lang="en-US" altLang="zh-CN" sz="2400" dirty="0" smtClean="0">
                <a:latin typeface="+mn-ea"/>
                <a:cs typeface="+mn-ea"/>
                <a:sym typeface="+mn-ea"/>
              </a:rPr>
              <a:t>2016</a:t>
            </a:r>
            <a:r>
              <a:rPr lang="zh-CN" altLang="en-US" sz="2400" dirty="0" smtClean="0">
                <a:latin typeface="+mn-ea"/>
                <a:cs typeface="+mn-ea"/>
                <a:sym typeface="+mn-ea"/>
              </a:rPr>
              <a:t>〕</a:t>
            </a:r>
            <a:r>
              <a:rPr lang="en-US" altLang="zh-CN" sz="2400" dirty="0" smtClean="0">
                <a:latin typeface="+mn-ea"/>
                <a:cs typeface="+mn-ea"/>
                <a:sym typeface="+mn-ea"/>
              </a:rPr>
              <a:t>22</a:t>
            </a:r>
            <a:r>
              <a:rPr lang="zh-CN" altLang="en-US" sz="2400" dirty="0" smtClean="0">
                <a:latin typeface="+mn-ea"/>
                <a:cs typeface="+mn-ea"/>
                <a:sym typeface="+mn-ea"/>
              </a:rPr>
              <a:t>号文件规定：中央和省、市级财政要在保持投入总体稳定的基础上，继续按政策要求向符合条件的乡镇倾斜。</a:t>
            </a:r>
            <a:endParaRPr lang="zh-CN" altLang="en-US" sz="2400" dirty="0" smtClean="0">
              <a:latin typeface="+mn-ea"/>
              <a:cs typeface="+mn-ea"/>
              <a:sym typeface="+mn-ea"/>
            </a:endParaRPr>
          </a:p>
          <a:p>
            <a:pPr algn="l"/>
            <a:endParaRPr lang="zh-CN" altLang="en-US" sz="2400" dirty="0" smtClean="0">
              <a:latin typeface="+mn-ea"/>
              <a:cs typeface="+mn-ea"/>
              <a:sym typeface="+mn-ea"/>
            </a:endParaRPr>
          </a:p>
          <a:p>
            <a:pPr algn="l"/>
            <a:r>
              <a:rPr lang="zh-CN" altLang="en-US" sz="2400" dirty="0" smtClean="0">
                <a:latin typeface="+mn-ea"/>
                <a:cs typeface="+mn-ea"/>
                <a:sym typeface="+mn-ea"/>
              </a:rPr>
              <a:t>（二）优化部分：确保当年安排统筹整合使用财政</a:t>
            </a:r>
            <a:r>
              <a:rPr lang="zh-CN" altLang="en-US" sz="2400" dirty="0" smtClean="0">
                <a:latin typeface="+mn-ea"/>
                <a:cs typeface="+mn-ea"/>
                <a:sym typeface="+mn-ea"/>
              </a:rPr>
              <a:t>涉农</a:t>
            </a:r>
            <a:r>
              <a:rPr lang="zh-CN" altLang="en-US" sz="2400" dirty="0" smtClean="0">
                <a:latin typeface="+mn-ea"/>
                <a:cs typeface="+mn-ea"/>
                <a:sym typeface="+mn-ea"/>
              </a:rPr>
              <a:t>资金投入的规模不低于上级下达资金规模的</a:t>
            </a:r>
            <a:r>
              <a:rPr lang="en-US" altLang="zh-CN" sz="2400" dirty="0" smtClean="0">
                <a:latin typeface="+mn-ea"/>
                <a:cs typeface="+mn-ea"/>
                <a:sym typeface="+mn-ea"/>
              </a:rPr>
              <a:t>80%</a:t>
            </a:r>
            <a:r>
              <a:rPr lang="zh-CN" altLang="en-US" sz="2400" dirty="0" smtClean="0">
                <a:latin typeface="+mn-ea"/>
                <a:cs typeface="+mn-ea"/>
                <a:sym typeface="+mn-ea"/>
              </a:rPr>
              <a:t>。</a:t>
            </a:r>
            <a:endParaRPr lang="zh-CN" altLang="en-US" sz="2400" dirty="0" smtClean="0">
              <a:latin typeface="+mn-ea"/>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51050" y="297180"/>
            <a:ext cx="7065645" cy="65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lvl="1"/>
            <a:r>
              <a:rPr lang="zh-CN" altLang="en-US" sz="2400" b="1" dirty="0">
                <a:solidFill>
                  <a:schemeClr val="tx1"/>
                </a:solidFill>
                <a:latin typeface="微软雅黑" panose="020B0503020204020204" charset="-122"/>
                <a:ea typeface="微软雅黑" panose="020B0503020204020204" charset="-122"/>
                <a:sym typeface="+mn-ea"/>
              </a:rPr>
              <a:t>六、加强项目资金管理</a:t>
            </a:r>
            <a:endParaRPr lang="zh-CN" altLang="en-US" sz="2400" b="1" dirty="0">
              <a:solidFill>
                <a:schemeClr val="tx1"/>
              </a:solidFill>
              <a:latin typeface="微软雅黑" panose="020B0503020204020204" charset="-122"/>
              <a:ea typeface="微软雅黑" panose="020B0503020204020204" charset="-122"/>
              <a:sym typeface="+mn-ea"/>
            </a:endParaRPr>
          </a:p>
        </p:txBody>
      </p:sp>
      <p:sp>
        <p:nvSpPr>
          <p:cNvPr id="2" name="文本框 1"/>
          <p:cNvSpPr txBox="1"/>
          <p:nvPr/>
        </p:nvSpPr>
        <p:spPr>
          <a:xfrm>
            <a:off x="1088390" y="802640"/>
            <a:ext cx="9379585" cy="6308725"/>
          </a:xfrm>
          <a:prstGeom prst="rect">
            <a:avLst/>
          </a:prstGeom>
          <a:noFill/>
        </p:spPr>
        <p:txBody>
          <a:bodyPr wrap="square" rtlCol="0" anchor="t">
            <a:spAutoFit/>
          </a:bodyPr>
          <a:p>
            <a:pPr algn="l"/>
            <a:endParaRPr lang="zh-CN" altLang="en-US" sz="2000" dirty="0">
              <a:latin typeface="+mn-ea"/>
              <a:cs typeface="+mn-ea"/>
            </a:endParaRPr>
          </a:p>
          <a:p>
            <a:pPr algn="l"/>
            <a:r>
              <a:rPr lang="zh-CN" altLang="en-US" sz="2000" dirty="0">
                <a:latin typeface="+mn-ea"/>
                <a:cs typeface="+mn-ea"/>
              </a:rPr>
              <a:t>（一）整合资金下达方式：整合资金原则上仍按原渠道下达项目实施部门。资金文件增加表述</a:t>
            </a:r>
            <a:r>
              <a:rPr lang="en-US" altLang="zh-CN" sz="2000" dirty="0">
                <a:latin typeface="+mn-ea"/>
                <a:cs typeface="+mn-ea"/>
              </a:rPr>
              <a:t>“</a:t>
            </a:r>
            <a:r>
              <a:rPr lang="zh-CN" altLang="en-US" sz="2000" dirty="0">
                <a:latin typeface="+mn-ea"/>
                <a:cs typeface="+mn-ea"/>
              </a:rPr>
              <a:t>分配给整合试点脱贫县的资金一律采取‘切块下达’，资金项目审批权限完全下放到县，不得以任何形式干扰整合试点工作脱贫县统筹整合使用资金。下达到我县的资金因涉农资金整合需调整绩效目标的，不再考核该部分资金对应的任务完成情况，并按规定纳入相应部门绩效考核，请按规定备案</a:t>
            </a:r>
            <a:r>
              <a:rPr lang="en-US" altLang="zh-CN" sz="2000" dirty="0">
                <a:latin typeface="+mn-ea"/>
                <a:cs typeface="+mn-ea"/>
              </a:rPr>
              <a:t>”</a:t>
            </a:r>
            <a:r>
              <a:rPr lang="zh-CN" altLang="en-US" sz="2000" dirty="0">
                <a:latin typeface="+mn-ea"/>
                <a:cs typeface="+mn-ea"/>
              </a:rPr>
              <a:t>。</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二）方案编制：健全完善巩固拓展脱贫攻坚成果和乡村振兴项目库，做好项目储备，确定重点项目和建设任务，兼顾脱贫村和其他村、脱贫户和其他户。报省级农村工作领导小组备案，省级向中央国家部委报备。</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（三）方案审核：各州市要组织行业部门联合审查，沟通情况，出具审查意见。</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（四）日常管理：通过动态监控系统每季度上报统计报表（</a:t>
            </a:r>
            <a:r>
              <a:rPr lang="en-US" altLang="zh-CN" sz="2000" dirty="0">
                <a:latin typeface="+mn-ea"/>
                <a:cs typeface="+mn-ea"/>
              </a:rPr>
              <a:t>2021</a:t>
            </a:r>
            <a:r>
              <a:rPr lang="zh-CN" altLang="en-US" sz="2000" dirty="0">
                <a:latin typeface="+mn-ea"/>
                <a:cs typeface="+mn-ea"/>
              </a:rPr>
              <a:t>年度报表将更新）。建立整合资金台账和做好统计分析工作，掌握资金下达进度、支出进度和用途、绩效等情况，定期汇总报告。</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（五）防范和化解风险隐患，继续明确整合资金不得用于偿还债务、垫资或回购、注资企业、购买各类保险等。</a:t>
            </a:r>
            <a:endParaRPr lang="zh-CN" altLang="en-US" sz="2000" dirty="0">
              <a:latin typeface="+mn-ea"/>
              <a:cs typeface="+mn-ea"/>
            </a:endParaRPr>
          </a:p>
          <a:p>
            <a:pPr algn="l"/>
            <a:endParaRPr lang="en-US" altLang="zh-CN" sz="2400" dirty="0" smtClean="0">
              <a:latin typeface="+mn-ea"/>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51050" y="297180"/>
            <a:ext cx="7065645" cy="65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lvl="1"/>
            <a:r>
              <a:rPr lang="zh-CN" altLang="en-US" sz="2400" b="1" dirty="0">
                <a:solidFill>
                  <a:schemeClr val="tx1"/>
                </a:solidFill>
                <a:latin typeface="微软雅黑" panose="020B0503020204020204" charset="-122"/>
                <a:ea typeface="微软雅黑" panose="020B0503020204020204" charset="-122"/>
                <a:sym typeface="+mn-ea"/>
              </a:rPr>
              <a:t>七、热点问题答疑</a:t>
            </a:r>
            <a:endParaRPr lang="zh-CN" altLang="en-US" sz="2400" b="1" dirty="0">
              <a:solidFill>
                <a:schemeClr val="tx1"/>
              </a:solidFill>
              <a:latin typeface="微软雅黑" panose="020B0503020204020204" charset="-122"/>
              <a:ea typeface="微软雅黑" panose="020B0503020204020204" charset="-122"/>
              <a:sym typeface="+mn-ea"/>
            </a:endParaRPr>
          </a:p>
        </p:txBody>
      </p:sp>
      <p:sp>
        <p:nvSpPr>
          <p:cNvPr id="2" name="文本框 1"/>
          <p:cNvSpPr txBox="1"/>
          <p:nvPr/>
        </p:nvSpPr>
        <p:spPr>
          <a:xfrm>
            <a:off x="1097915" y="953770"/>
            <a:ext cx="9379585" cy="4892675"/>
          </a:xfrm>
          <a:prstGeom prst="rect">
            <a:avLst/>
          </a:prstGeom>
          <a:noFill/>
        </p:spPr>
        <p:txBody>
          <a:bodyPr wrap="square" rtlCol="0" anchor="t">
            <a:spAutoFit/>
          </a:bodyPr>
          <a:p>
            <a:pPr algn="l"/>
            <a:endParaRPr lang="en-US" sz="2400" dirty="0">
              <a:latin typeface="+mn-ea"/>
              <a:cs typeface="+mn-ea"/>
            </a:endParaRPr>
          </a:p>
          <a:p>
            <a:pPr algn="l"/>
            <a:endParaRPr lang="en-US" sz="2400" dirty="0">
              <a:latin typeface="+mn-ea"/>
              <a:cs typeface="+mn-ea"/>
            </a:endParaRPr>
          </a:p>
          <a:p>
            <a:pPr algn="l"/>
            <a:r>
              <a:rPr lang="en-US" sz="2400" dirty="0">
                <a:latin typeface="+mn-ea"/>
                <a:cs typeface="+mn-ea"/>
              </a:rPr>
              <a:t>1.</a:t>
            </a:r>
            <a:r>
              <a:rPr lang="zh-CN" altLang="en-US" sz="2400" dirty="0">
                <a:latin typeface="+mn-ea"/>
                <a:cs typeface="+mn-ea"/>
              </a:rPr>
              <a:t>整合资金如何考核（支出进度、整合规模、产业投入）？</a:t>
            </a:r>
            <a:endParaRPr lang="zh-CN" altLang="en-US" sz="2400" dirty="0">
              <a:latin typeface="+mn-ea"/>
              <a:cs typeface="+mn-ea"/>
            </a:endParaRPr>
          </a:p>
          <a:p>
            <a:pPr algn="l"/>
            <a:r>
              <a:rPr lang="en-US" altLang="zh-CN" sz="2400" dirty="0" smtClean="0">
                <a:latin typeface="+mn-ea"/>
                <a:cs typeface="+mn-ea"/>
                <a:sym typeface="+mn-ea"/>
              </a:rPr>
              <a:t>2.</a:t>
            </a:r>
            <a:r>
              <a:rPr lang="zh-CN" altLang="en-US" sz="2400" dirty="0" smtClean="0">
                <a:latin typeface="+mn-ea"/>
                <a:cs typeface="+mn-ea"/>
                <a:sym typeface="+mn-ea"/>
              </a:rPr>
              <a:t>是否可以用于保险、弥补以前年度资金缺口？</a:t>
            </a:r>
            <a:endParaRPr lang="zh-CN" altLang="en-US" sz="2400" dirty="0" smtClean="0">
              <a:latin typeface="+mn-ea"/>
              <a:cs typeface="+mn-ea"/>
              <a:sym typeface="+mn-ea"/>
            </a:endParaRPr>
          </a:p>
          <a:p>
            <a:pPr algn="l"/>
            <a:r>
              <a:rPr lang="en-US" altLang="zh-CN" sz="2400" dirty="0" smtClean="0">
                <a:latin typeface="+mn-ea"/>
                <a:cs typeface="+mn-ea"/>
                <a:sym typeface="+mn-ea"/>
              </a:rPr>
              <a:t>3.</a:t>
            </a:r>
            <a:r>
              <a:rPr lang="zh-CN" altLang="en-US" sz="2400" dirty="0" smtClean="0">
                <a:latin typeface="+mn-ea"/>
                <a:cs typeface="+mn-ea"/>
                <a:sym typeface="+mn-ea"/>
              </a:rPr>
              <a:t>产业投入口径怎么计算？</a:t>
            </a:r>
            <a:endParaRPr lang="zh-CN" altLang="en-US" sz="2400" dirty="0" smtClean="0">
              <a:latin typeface="+mn-ea"/>
              <a:cs typeface="+mn-ea"/>
              <a:sym typeface="+mn-ea"/>
            </a:endParaRPr>
          </a:p>
          <a:p>
            <a:pPr algn="l"/>
            <a:r>
              <a:rPr lang="en-US" altLang="zh-CN" sz="2400" dirty="0" smtClean="0">
                <a:latin typeface="+mn-ea"/>
                <a:cs typeface="+mn-ea"/>
                <a:sym typeface="+mn-ea"/>
              </a:rPr>
              <a:t>4.</a:t>
            </a:r>
            <a:r>
              <a:rPr lang="zh-CN" altLang="en-US" sz="2400" dirty="0" smtClean="0">
                <a:latin typeface="+mn-ea"/>
                <a:cs typeface="+mn-ea"/>
                <a:sym typeface="+mn-ea"/>
              </a:rPr>
              <a:t>是否可以用于企业生产奖补或贴息？</a:t>
            </a:r>
            <a:endParaRPr lang="zh-CN" altLang="en-US" sz="2400" dirty="0" smtClean="0">
              <a:latin typeface="+mn-ea"/>
              <a:cs typeface="+mn-ea"/>
              <a:sym typeface="+mn-ea"/>
            </a:endParaRPr>
          </a:p>
          <a:p>
            <a:pPr algn="l"/>
            <a:r>
              <a:rPr lang="en-US" altLang="zh-CN" sz="2400" dirty="0" smtClean="0">
                <a:latin typeface="+mn-ea"/>
                <a:cs typeface="+mn-ea"/>
                <a:sym typeface="+mn-ea"/>
              </a:rPr>
              <a:t>5.</a:t>
            </a:r>
            <a:r>
              <a:rPr lang="zh-CN" altLang="en-US" sz="2400" dirty="0" smtClean="0">
                <a:latin typeface="+mn-ea"/>
                <a:cs typeface="+mn-ea"/>
                <a:sym typeface="+mn-ea"/>
              </a:rPr>
              <a:t>是否可以用于民族文化传承室？</a:t>
            </a:r>
            <a:endParaRPr lang="zh-CN" altLang="en-US" sz="2400" dirty="0" smtClean="0">
              <a:latin typeface="+mn-ea"/>
              <a:cs typeface="+mn-ea"/>
              <a:sym typeface="+mn-ea"/>
            </a:endParaRPr>
          </a:p>
          <a:p>
            <a:pPr algn="l"/>
            <a:r>
              <a:rPr lang="en-US" altLang="zh-CN" sz="2400" dirty="0" smtClean="0">
                <a:latin typeface="+mn-ea"/>
                <a:cs typeface="+mn-ea"/>
                <a:sym typeface="+mn-ea"/>
              </a:rPr>
              <a:t>6.</a:t>
            </a:r>
            <a:r>
              <a:rPr lang="zh-CN" altLang="en-US" sz="2400" dirty="0" smtClean="0">
                <a:latin typeface="+mn-ea"/>
                <a:cs typeface="+mn-ea"/>
                <a:sym typeface="+mn-ea"/>
              </a:rPr>
              <a:t>是否可以用于厨房庭院和户厕改造项目？</a:t>
            </a:r>
            <a:endParaRPr lang="zh-CN" altLang="en-US" sz="2400" dirty="0" smtClean="0">
              <a:latin typeface="+mn-ea"/>
              <a:cs typeface="+mn-ea"/>
              <a:sym typeface="+mn-ea"/>
            </a:endParaRPr>
          </a:p>
          <a:p>
            <a:pPr algn="l"/>
            <a:r>
              <a:rPr lang="en-US" altLang="zh-CN" sz="2400" dirty="0" smtClean="0">
                <a:latin typeface="+mn-ea"/>
                <a:cs typeface="+mn-ea"/>
                <a:sym typeface="+mn-ea"/>
              </a:rPr>
              <a:t>7.</a:t>
            </a:r>
            <a:r>
              <a:rPr lang="zh-CN" altLang="en-US" sz="2400" dirty="0" smtClean="0">
                <a:latin typeface="+mn-ea"/>
                <a:cs typeface="+mn-ea"/>
                <a:sym typeface="+mn-ea"/>
              </a:rPr>
              <a:t>是否可以用于农村消防基础设施？</a:t>
            </a:r>
            <a:endParaRPr lang="en-US" altLang="zh-CN" sz="2400" dirty="0" smtClean="0">
              <a:latin typeface="+mn-ea"/>
              <a:cs typeface="+mn-ea"/>
              <a:sym typeface="+mn-ea"/>
            </a:endParaRPr>
          </a:p>
          <a:p>
            <a:pPr algn="l"/>
            <a:r>
              <a:rPr lang="en-US" altLang="zh-CN" sz="2400" dirty="0" smtClean="0">
                <a:latin typeface="+mn-ea"/>
                <a:cs typeface="+mn-ea"/>
                <a:sym typeface="+mn-ea"/>
              </a:rPr>
              <a:t>8.</a:t>
            </a:r>
            <a:r>
              <a:rPr lang="zh-CN" altLang="en-US" sz="2400" dirty="0" smtClean="0">
                <a:latin typeface="+mn-ea"/>
                <a:cs typeface="+mn-ea"/>
                <a:sym typeface="+mn-ea"/>
              </a:rPr>
              <a:t>是否可以用于以前年度先建后补项目？</a:t>
            </a:r>
            <a:endParaRPr lang="en-US" altLang="zh-CN" sz="2400" dirty="0" smtClean="0">
              <a:latin typeface="+mn-ea"/>
              <a:cs typeface="+mn-ea"/>
              <a:sym typeface="+mn-ea"/>
            </a:endParaRPr>
          </a:p>
          <a:p>
            <a:pPr algn="l"/>
            <a:r>
              <a:rPr lang="en-US" altLang="zh-CN" sz="2400" dirty="0" smtClean="0">
                <a:latin typeface="+mn-ea"/>
                <a:cs typeface="+mn-ea"/>
                <a:sym typeface="+mn-ea"/>
              </a:rPr>
              <a:t>9.</a:t>
            </a:r>
            <a:r>
              <a:rPr lang="zh-CN" altLang="en-US" sz="2400" dirty="0" smtClean="0">
                <a:latin typeface="+mn-ea"/>
                <a:cs typeface="+mn-ea"/>
                <a:sym typeface="+mn-ea"/>
              </a:rPr>
              <a:t>建议细化负面清单。</a:t>
            </a:r>
            <a:endParaRPr lang="zh-CN" altLang="en-US" sz="2400" dirty="0" smtClean="0">
              <a:latin typeface="+mn-ea"/>
              <a:cs typeface="+mn-ea"/>
              <a:sym typeface="+mn-ea"/>
            </a:endParaRPr>
          </a:p>
          <a:p>
            <a:pPr algn="l"/>
            <a:endParaRPr lang="zh-CN" altLang="en-US" sz="2400" dirty="0" smtClean="0">
              <a:latin typeface="+mn-ea"/>
              <a:cs typeface="+mn-ea"/>
              <a:sym typeface="+mn-ea"/>
            </a:endParaRPr>
          </a:p>
          <a:p>
            <a:pPr algn="l"/>
            <a:endParaRPr lang="en-US" altLang="zh-CN" sz="2400" dirty="0" smtClean="0">
              <a:latin typeface="+mn-ea"/>
              <a:cs typeface="+mn-ea"/>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0" y="2714172"/>
            <a:ext cx="3686629" cy="1429658"/>
            <a:chOff x="0" y="2714172"/>
            <a:chExt cx="3686629" cy="1429658"/>
          </a:xfrm>
        </p:grpSpPr>
        <p:sp>
          <p:nvSpPr>
            <p:cNvPr id="2" name="五边形 1"/>
            <p:cNvSpPr/>
            <p:nvPr/>
          </p:nvSpPr>
          <p:spPr>
            <a:xfrm>
              <a:off x="0" y="2714172"/>
              <a:ext cx="3686629" cy="1429658"/>
            </a:xfrm>
            <a:prstGeom prst="homePlate">
              <a:avLst>
                <a:gd name="adj" fmla="val 2389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a:off x="0" y="3429001"/>
              <a:ext cx="3686629" cy="714829"/>
            </a:xfrm>
            <a:custGeom>
              <a:avLst/>
              <a:gdLst>
                <a:gd name="connsiteX0" fmla="*/ 0 w 3686629"/>
                <a:gd name="connsiteY0" fmla="*/ 0 h 714829"/>
                <a:gd name="connsiteX1" fmla="*/ 3686629 w 3686629"/>
                <a:gd name="connsiteY1" fmla="*/ 0 h 714829"/>
                <a:gd name="connsiteX2" fmla="*/ 3344998 w 3686629"/>
                <a:gd name="connsiteY2" fmla="*/ 714829 h 714829"/>
                <a:gd name="connsiteX3" fmla="*/ 0 w 3686629"/>
                <a:gd name="connsiteY3" fmla="*/ 714829 h 714829"/>
              </a:gdLst>
              <a:ahLst/>
              <a:cxnLst>
                <a:cxn ang="0">
                  <a:pos x="connsiteX0" y="connsiteY0"/>
                </a:cxn>
                <a:cxn ang="0">
                  <a:pos x="connsiteX1" y="connsiteY1"/>
                </a:cxn>
                <a:cxn ang="0">
                  <a:pos x="connsiteX2" y="connsiteY2"/>
                </a:cxn>
                <a:cxn ang="0">
                  <a:pos x="connsiteX3" y="connsiteY3"/>
                </a:cxn>
              </a:cxnLst>
              <a:rect l="l" t="t" r="r" b="b"/>
              <a:pathLst>
                <a:path w="3686629" h="714829">
                  <a:moveTo>
                    <a:pt x="0" y="0"/>
                  </a:moveTo>
                  <a:lnTo>
                    <a:pt x="3686629" y="0"/>
                  </a:lnTo>
                  <a:lnTo>
                    <a:pt x="3344998" y="714829"/>
                  </a:lnTo>
                  <a:lnTo>
                    <a:pt x="0" y="714829"/>
                  </a:lnTo>
                  <a:close/>
                </a:path>
              </a:pathLst>
            </a:cu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六边形 2"/>
            <p:cNvSpPr/>
            <p:nvPr/>
          </p:nvSpPr>
          <p:spPr>
            <a:xfrm>
              <a:off x="2179682" y="2848430"/>
              <a:ext cx="1346924" cy="1161142"/>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6"/>
            <p:cNvSpPr/>
            <p:nvPr/>
          </p:nvSpPr>
          <p:spPr>
            <a:xfrm>
              <a:off x="2531289" y="3134073"/>
              <a:ext cx="643710" cy="593484"/>
            </a:xfrm>
            <a:custGeom>
              <a:avLst/>
              <a:gdLst>
                <a:gd name="connsiteX0" fmla="*/ 469488 w 578320"/>
                <a:gd name="connsiteY0" fmla="*/ 312166 h 533197"/>
                <a:gd name="connsiteX1" fmla="*/ 523904 w 578320"/>
                <a:gd name="connsiteY1" fmla="*/ 363740 h 533197"/>
                <a:gd name="connsiteX2" fmla="*/ 523904 w 578320"/>
                <a:gd name="connsiteY2" fmla="*/ 376634 h 533197"/>
                <a:gd name="connsiteX3" fmla="*/ 527594 w 578320"/>
                <a:gd name="connsiteY3" fmla="*/ 391369 h 533197"/>
                <a:gd name="connsiteX4" fmla="*/ 512837 w 578320"/>
                <a:gd name="connsiteY4" fmla="*/ 411630 h 533197"/>
                <a:gd name="connsiteX5" fmla="*/ 498080 w 578320"/>
                <a:gd name="connsiteY5" fmla="*/ 440180 h 533197"/>
                <a:gd name="connsiteX6" fmla="*/ 529438 w 578320"/>
                <a:gd name="connsiteY6" fmla="*/ 475176 h 533197"/>
                <a:gd name="connsiteX7" fmla="*/ 578320 w 578320"/>
                <a:gd name="connsiteY7" fmla="*/ 518462 h 533197"/>
                <a:gd name="connsiteX8" fmla="*/ 485168 w 578320"/>
                <a:gd name="connsiteY8" fmla="*/ 533197 h 533197"/>
                <a:gd name="connsiteX9" fmla="*/ 477789 w 578320"/>
                <a:gd name="connsiteY9" fmla="*/ 486228 h 533197"/>
                <a:gd name="connsiteX10" fmla="*/ 481478 w 578320"/>
                <a:gd name="connsiteY10" fmla="*/ 479781 h 533197"/>
                <a:gd name="connsiteX11" fmla="*/ 480556 w 578320"/>
                <a:gd name="connsiteY11" fmla="*/ 477939 h 533197"/>
                <a:gd name="connsiteX12" fmla="*/ 471333 w 578320"/>
                <a:gd name="connsiteY12" fmla="*/ 466888 h 533197"/>
                <a:gd name="connsiteX13" fmla="*/ 467644 w 578320"/>
                <a:gd name="connsiteY13" fmla="*/ 466888 h 533197"/>
                <a:gd name="connsiteX14" fmla="*/ 458421 w 578320"/>
                <a:gd name="connsiteY14" fmla="*/ 477939 h 533197"/>
                <a:gd name="connsiteX15" fmla="*/ 458421 w 578320"/>
                <a:gd name="connsiteY15" fmla="*/ 479781 h 533197"/>
                <a:gd name="connsiteX16" fmla="*/ 462110 w 578320"/>
                <a:gd name="connsiteY16" fmla="*/ 486228 h 533197"/>
                <a:gd name="connsiteX17" fmla="*/ 454732 w 578320"/>
                <a:gd name="connsiteY17" fmla="*/ 533197 h 533197"/>
                <a:gd name="connsiteX18" fmla="*/ 361579 w 578320"/>
                <a:gd name="connsiteY18" fmla="*/ 518462 h 533197"/>
                <a:gd name="connsiteX19" fmla="*/ 409539 w 578320"/>
                <a:gd name="connsiteY19" fmla="*/ 475176 h 533197"/>
                <a:gd name="connsiteX20" fmla="*/ 440897 w 578320"/>
                <a:gd name="connsiteY20" fmla="*/ 440180 h 533197"/>
                <a:gd name="connsiteX21" fmla="*/ 427063 w 578320"/>
                <a:gd name="connsiteY21" fmla="*/ 411630 h 533197"/>
                <a:gd name="connsiteX22" fmla="*/ 411383 w 578320"/>
                <a:gd name="connsiteY22" fmla="*/ 391369 h 533197"/>
                <a:gd name="connsiteX23" fmla="*/ 415995 w 578320"/>
                <a:gd name="connsiteY23" fmla="*/ 376634 h 533197"/>
                <a:gd name="connsiteX24" fmla="*/ 415995 w 578320"/>
                <a:gd name="connsiteY24" fmla="*/ 363740 h 533197"/>
                <a:gd name="connsiteX25" fmla="*/ 469488 w 578320"/>
                <a:gd name="connsiteY25" fmla="*/ 312166 h 533197"/>
                <a:gd name="connsiteX26" fmla="*/ 107909 w 578320"/>
                <a:gd name="connsiteY26" fmla="*/ 312166 h 533197"/>
                <a:gd name="connsiteX27" fmla="*/ 162325 w 578320"/>
                <a:gd name="connsiteY27" fmla="*/ 363740 h 533197"/>
                <a:gd name="connsiteX28" fmla="*/ 162325 w 578320"/>
                <a:gd name="connsiteY28" fmla="*/ 376634 h 533197"/>
                <a:gd name="connsiteX29" fmla="*/ 166937 w 578320"/>
                <a:gd name="connsiteY29" fmla="*/ 391369 h 533197"/>
                <a:gd name="connsiteX30" fmla="*/ 151257 w 578320"/>
                <a:gd name="connsiteY30" fmla="*/ 411630 h 533197"/>
                <a:gd name="connsiteX31" fmla="*/ 137423 w 578320"/>
                <a:gd name="connsiteY31" fmla="*/ 440180 h 533197"/>
                <a:gd name="connsiteX32" fmla="*/ 167859 w 578320"/>
                <a:gd name="connsiteY32" fmla="*/ 475176 h 533197"/>
                <a:gd name="connsiteX33" fmla="*/ 216741 w 578320"/>
                <a:gd name="connsiteY33" fmla="*/ 518462 h 533197"/>
                <a:gd name="connsiteX34" fmla="*/ 123588 w 578320"/>
                <a:gd name="connsiteY34" fmla="*/ 533197 h 533197"/>
                <a:gd name="connsiteX35" fmla="*/ 116210 w 578320"/>
                <a:gd name="connsiteY35" fmla="*/ 486228 h 533197"/>
                <a:gd name="connsiteX36" fmla="*/ 119899 w 578320"/>
                <a:gd name="connsiteY36" fmla="*/ 479781 h 533197"/>
                <a:gd name="connsiteX37" fmla="*/ 119899 w 578320"/>
                <a:gd name="connsiteY37" fmla="*/ 477939 h 533197"/>
                <a:gd name="connsiteX38" fmla="*/ 109754 w 578320"/>
                <a:gd name="connsiteY38" fmla="*/ 466888 h 533197"/>
                <a:gd name="connsiteX39" fmla="*/ 106987 w 578320"/>
                <a:gd name="connsiteY39" fmla="*/ 466888 h 533197"/>
                <a:gd name="connsiteX40" fmla="*/ 96842 w 578320"/>
                <a:gd name="connsiteY40" fmla="*/ 477939 h 533197"/>
                <a:gd name="connsiteX41" fmla="*/ 96842 w 578320"/>
                <a:gd name="connsiteY41" fmla="*/ 479781 h 533197"/>
                <a:gd name="connsiteX42" fmla="*/ 100531 w 578320"/>
                <a:gd name="connsiteY42" fmla="*/ 486228 h 533197"/>
                <a:gd name="connsiteX43" fmla="*/ 93152 w 578320"/>
                <a:gd name="connsiteY43" fmla="*/ 533197 h 533197"/>
                <a:gd name="connsiteX44" fmla="*/ 0 w 578320"/>
                <a:gd name="connsiteY44" fmla="*/ 518462 h 533197"/>
                <a:gd name="connsiteX45" fmla="*/ 48882 w 578320"/>
                <a:gd name="connsiteY45" fmla="*/ 475176 h 533197"/>
                <a:gd name="connsiteX46" fmla="*/ 79318 w 578320"/>
                <a:gd name="connsiteY46" fmla="*/ 440180 h 533197"/>
                <a:gd name="connsiteX47" fmla="*/ 65483 w 578320"/>
                <a:gd name="connsiteY47" fmla="*/ 411630 h 533197"/>
                <a:gd name="connsiteX48" fmla="*/ 49804 w 578320"/>
                <a:gd name="connsiteY48" fmla="*/ 391369 h 533197"/>
                <a:gd name="connsiteX49" fmla="*/ 54416 w 578320"/>
                <a:gd name="connsiteY49" fmla="*/ 376634 h 533197"/>
                <a:gd name="connsiteX50" fmla="*/ 54416 w 578320"/>
                <a:gd name="connsiteY50" fmla="*/ 363740 h 533197"/>
                <a:gd name="connsiteX51" fmla="*/ 107909 w 578320"/>
                <a:gd name="connsiteY51" fmla="*/ 312166 h 533197"/>
                <a:gd name="connsiteX52" fmla="*/ 288717 w 578320"/>
                <a:gd name="connsiteY52" fmla="*/ 237601 h 533197"/>
                <a:gd name="connsiteX53" fmla="*/ 303485 w 578320"/>
                <a:gd name="connsiteY53" fmla="*/ 252338 h 533197"/>
                <a:gd name="connsiteX54" fmla="*/ 303485 w 578320"/>
                <a:gd name="connsiteY54" fmla="*/ 331547 h 533197"/>
                <a:gd name="connsiteX55" fmla="*/ 384708 w 578320"/>
                <a:gd name="connsiteY55" fmla="*/ 398782 h 533197"/>
                <a:gd name="connsiteX56" fmla="*/ 386554 w 578320"/>
                <a:gd name="connsiteY56" fmla="*/ 419045 h 533197"/>
                <a:gd name="connsiteX57" fmla="*/ 375478 w 578320"/>
                <a:gd name="connsiteY57" fmla="*/ 423650 h 533197"/>
                <a:gd name="connsiteX58" fmla="*/ 366248 w 578320"/>
                <a:gd name="connsiteY58" fmla="*/ 420887 h 533197"/>
                <a:gd name="connsiteX59" fmla="*/ 288717 w 578320"/>
                <a:gd name="connsiteY59" fmla="*/ 356415 h 533197"/>
                <a:gd name="connsiteX60" fmla="*/ 212108 w 578320"/>
                <a:gd name="connsiteY60" fmla="*/ 420887 h 533197"/>
                <a:gd name="connsiteX61" fmla="*/ 191802 w 578320"/>
                <a:gd name="connsiteY61" fmla="*/ 419045 h 533197"/>
                <a:gd name="connsiteX62" fmla="*/ 193648 w 578320"/>
                <a:gd name="connsiteY62" fmla="*/ 398782 h 533197"/>
                <a:gd name="connsiteX63" fmla="*/ 274872 w 578320"/>
                <a:gd name="connsiteY63" fmla="*/ 331547 h 533197"/>
                <a:gd name="connsiteX64" fmla="*/ 274872 w 578320"/>
                <a:gd name="connsiteY64" fmla="*/ 252338 h 533197"/>
                <a:gd name="connsiteX65" fmla="*/ 288717 w 578320"/>
                <a:gd name="connsiteY65" fmla="*/ 237601 h 533197"/>
                <a:gd name="connsiteX66" fmla="*/ 288699 w 578320"/>
                <a:gd name="connsiteY66" fmla="*/ 0 h 533197"/>
                <a:gd name="connsiteX67" fmla="*/ 343115 w 578320"/>
                <a:gd name="connsiteY67" fmla="*/ 50653 h 533197"/>
                <a:gd name="connsiteX68" fmla="*/ 343115 w 578320"/>
                <a:gd name="connsiteY68" fmla="*/ 63546 h 533197"/>
                <a:gd name="connsiteX69" fmla="*/ 346805 w 578320"/>
                <a:gd name="connsiteY69" fmla="*/ 78282 h 533197"/>
                <a:gd name="connsiteX70" fmla="*/ 332048 w 578320"/>
                <a:gd name="connsiteY70" fmla="*/ 98543 h 533197"/>
                <a:gd name="connsiteX71" fmla="*/ 318213 w 578320"/>
                <a:gd name="connsiteY71" fmla="*/ 127093 h 533197"/>
                <a:gd name="connsiteX72" fmla="*/ 348649 w 578320"/>
                <a:gd name="connsiteY72" fmla="*/ 163010 h 533197"/>
                <a:gd name="connsiteX73" fmla="*/ 397531 w 578320"/>
                <a:gd name="connsiteY73" fmla="*/ 206295 h 533197"/>
                <a:gd name="connsiteX74" fmla="*/ 304379 w 578320"/>
                <a:gd name="connsiteY74" fmla="*/ 220110 h 533197"/>
                <a:gd name="connsiteX75" fmla="*/ 297000 w 578320"/>
                <a:gd name="connsiteY75" fmla="*/ 173141 h 533197"/>
                <a:gd name="connsiteX76" fmla="*/ 300689 w 578320"/>
                <a:gd name="connsiteY76" fmla="*/ 167615 h 533197"/>
                <a:gd name="connsiteX77" fmla="*/ 300689 w 578320"/>
                <a:gd name="connsiteY77" fmla="*/ 164852 h 533197"/>
                <a:gd name="connsiteX78" fmla="*/ 290544 w 578320"/>
                <a:gd name="connsiteY78" fmla="*/ 154722 h 533197"/>
                <a:gd name="connsiteX79" fmla="*/ 287777 w 578320"/>
                <a:gd name="connsiteY79" fmla="*/ 154722 h 533197"/>
                <a:gd name="connsiteX80" fmla="*/ 277632 w 578320"/>
                <a:gd name="connsiteY80" fmla="*/ 164852 h 533197"/>
                <a:gd name="connsiteX81" fmla="*/ 277632 w 578320"/>
                <a:gd name="connsiteY81" fmla="*/ 167615 h 533197"/>
                <a:gd name="connsiteX82" fmla="*/ 281321 w 578320"/>
                <a:gd name="connsiteY82" fmla="*/ 173141 h 533197"/>
                <a:gd name="connsiteX83" fmla="*/ 273943 w 578320"/>
                <a:gd name="connsiteY83" fmla="*/ 221031 h 533197"/>
                <a:gd name="connsiteX84" fmla="*/ 180790 w 578320"/>
                <a:gd name="connsiteY84" fmla="*/ 206295 h 533197"/>
                <a:gd name="connsiteX85" fmla="*/ 228750 w 578320"/>
                <a:gd name="connsiteY85" fmla="*/ 163010 h 533197"/>
                <a:gd name="connsiteX86" fmla="*/ 260108 w 578320"/>
                <a:gd name="connsiteY86" fmla="*/ 127093 h 533197"/>
                <a:gd name="connsiteX87" fmla="*/ 246274 w 578320"/>
                <a:gd name="connsiteY87" fmla="*/ 98543 h 533197"/>
                <a:gd name="connsiteX88" fmla="*/ 230594 w 578320"/>
                <a:gd name="connsiteY88" fmla="*/ 78282 h 533197"/>
                <a:gd name="connsiteX89" fmla="*/ 235206 w 578320"/>
                <a:gd name="connsiteY89" fmla="*/ 63546 h 533197"/>
                <a:gd name="connsiteX90" fmla="*/ 235206 w 578320"/>
                <a:gd name="connsiteY90" fmla="*/ 50653 h 533197"/>
                <a:gd name="connsiteX91" fmla="*/ 288699 w 578320"/>
                <a:gd name="connsiteY91" fmla="*/ 0 h 533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578320" h="533197">
                  <a:moveTo>
                    <a:pt x="469488" y="312166"/>
                  </a:moveTo>
                  <a:cubicBezTo>
                    <a:pt x="499002" y="312166"/>
                    <a:pt x="523904" y="335190"/>
                    <a:pt x="523904" y="363740"/>
                  </a:cubicBezTo>
                  <a:lnTo>
                    <a:pt x="523904" y="376634"/>
                  </a:lnTo>
                  <a:cubicBezTo>
                    <a:pt x="523904" y="376634"/>
                    <a:pt x="529438" y="381238"/>
                    <a:pt x="527594" y="391369"/>
                  </a:cubicBezTo>
                  <a:cubicBezTo>
                    <a:pt x="526671" y="404262"/>
                    <a:pt x="512837" y="411630"/>
                    <a:pt x="512837" y="411630"/>
                  </a:cubicBezTo>
                  <a:cubicBezTo>
                    <a:pt x="512837" y="411630"/>
                    <a:pt x="509147" y="430970"/>
                    <a:pt x="498080" y="440180"/>
                  </a:cubicBezTo>
                  <a:cubicBezTo>
                    <a:pt x="494391" y="467809"/>
                    <a:pt x="513759" y="470572"/>
                    <a:pt x="529438" y="475176"/>
                  </a:cubicBezTo>
                  <a:cubicBezTo>
                    <a:pt x="555263" y="483465"/>
                    <a:pt x="578320" y="485307"/>
                    <a:pt x="578320" y="518462"/>
                  </a:cubicBezTo>
                  <a:cubicBezTo>
                    <a:pt x="578320" y="525829"/>
                    <a:pt x="543273" y="532276"/>
                    <a:pt x="485168" y="533197"/>
                  </a:cubicBezTo>
                  <a:lnTo>
                    <a:pt x="477789" y="486228"/>
                  </a:lnTo>
                  <a:lnTo>
                    <a:pt x="481478" y="479781"/>
                  </a:lnTo>
                  <a:cubicBezTo>
                    <a:pt x="481478" y="478860"/>
                    <a:pt x="481478" y="477939"/>
                    <a:pt x="480556" y="477939"/>
                  </a:cubicBezTo>
                  <a:lnTo>
                    <a:pt x="471333" y="466888"/>
                  </a:lnTo>
                  <a:cubicBezTo>
                    <a:pt x="470411" y="465967"/>
                    <a:pt x="468566" y="465967"/>
                    <a:pt x="467644" y="466888"/>
                  </a:cubicBezTo>
                  <a:lnTo>
                    <a:pt x="458421" y="477939"/>
                  </a:lnTo>
                  <a:cubicBezTo>
                    <a:pt x="457499" y="477939"/>
                    <a:pt x="457499" y="478860"/>
                    <a:pt x="458421" y="479781"/>
                  </a:cubicBezTo>
                  <a:lnTo>
                    <a:pt x="462110" y="486228"/>
                  </a:lnTo>
                  <a:lnTo>
                    <a:pt x="454732" y="533197"/>
                  </a:lnTo>
                  <a:cubicBezTo>
                    <a:pt x="396627" y="532276"/>
                    <a:pt x="361579" y="525829"/>
                    <a:pt x="361579" y="518462"/>
                  </a:cubicBezTo>
                  <a:cubicBezTo>
                    <a:pt x="361579" y="485307"/>
                    <a:pt x="384637" y="483465"/>
                    <a:pt x="409539" y="475176"/>
                  </a:cubicBezTo>
                  <a:cubicBezTo>
                    <a:pt x="425218" y="470572"/>
                    <a:pt x="444586" y="466888"/>
                    <a:pt x="440897" y="440180"/>
                  </a:cubicBezTo>
                  <a:cubicBezTo>
                    <a:pt x="430752" y="430970"/>
                    <a:pt x="427063" y="411630"/>
                    <a:pt x="427063" y="411630"/>
                  </a:cubicBezTo>
                  <a:cubicBezTo>
                    <a:pt x="427063" y="411630"/>
                    <a:pt x="413228" y="404262"/>
                    <a:pt x="411383" y="391369"/>
                  </a:cubicBezTo>
                  <a:cubicBezTo>
                    <a:pt x="410461" y="381238"/>
                    <a:pt x="415995" y="376634"/>
                    <a:pt x="415995" y="376634"/>
                  </a:cubicBezTo>
                  <a:lnTo>
                    <a:pt x="415995" y="363740"/>
                  </a:lnTo>
                  <a:cubicBezTo>
                    <a:pt x="415995" y="335190"/>
                    <a:pt x="439975" y="312166"/>
                    <a:pt x="469488" y="312166"/>
                  </a:cubicBezTo>
                  <a:close/>
                  <a:moveTo>
                    <a:pt x="107909" y="312166"/>
                  </a:moveTo>
                  <a:cubicBezTo>
                    <a:pt x="138345" y="312166"/>
                    <a:pt x="162325" y="335190"/>
                    <a:pt x="162325" y="363740"/>
                  </a:cubicBezTo>
                  <a:lnTo>
                    <a:pt x="162325" y="376634"/>
                  </a:lnTo>
                  <a:cubicBezTo>
                    <a:pt x="162325" y="376634"/>
                    <a:pt x="167859" y="381238"/>
                    <a:pt x="166937" y="391369"/>
                  </a:cubicBezTo>
                  <a:cubicBezTo>
                    <a:pt x="165092" y="404262"/>
                    <a:pt x="151257" y="411630"/>
                    <a:pt x="151257" y="411630"/>
                  </a:cubicBezTo>
                  <a:cubicBezTo>
                    <a:pt x="151257" y="411630"/>
                    <a:pt x="147568" y="430970"/>
                    <a:pt x="137423" y="440180"/>
                  </a:cubicBezTo>
                  <a:cubicBezTo>
                    <a:pt x="132811" y="467809"/>
                    <a:pt x="152180" y="470572"/>
                    <a:pt x="167859" y="475176"/>
                  </a:cubicBezTo>
                  <a:cubicBezTo>
                    <a:pt x="193684" y="483465"/>
                    <a:pt x="216741" y="485307"/>
                    <a:pt x="216741" y="518462"/>
                  </a:cubicBezTo>
                  <a:cubicBezTo>
                    <a:pt x="216741" y="525829"/>
                    <a:pt x="181693" y="532276"/>
                    <a:pt x="123588" y="533197"/>
                  </a:cubicBezTo>
                  <a:lnTo>
                    <a:pt x="116210" y="486228"/>
                  </a:lnTo>
                  <a:lnTo>
                    <a:pt x="119899" y="479781"/>
                  </a:lnTo>
                  <a:cubicBezTo>
                    <a:pt x="120821" y="478860"/>
                    <a:pt x="119899" y="477939"/>
                    <a:pt x="119899" y="477939"/>
                  </a:cubicBezTo>
                  <a:lnTo>
                    <a:pt x="109754" y="466888"/>
                  </a:lnTo>
                  <a:cubicBezTo>
                    <a:pt x="108832" y="465967"/>
                    <a:pt x="107909" y="465967"/>
                    <a:pt x="106987" y="466888"/>
                  </a:cubicBezTo>
                  <a:lnTo>
                    <a:pt x="96842" y="477939"/>
                  </a:lnTo>
                  <a:cubicBezTo>
                    <a:pt x="96842" y="477939"/>
                    <a:pt x="95919" y="478860"/>
                    <a:pt x="96842" y="479781"/>
                  </a:cubicBezTo>
                  <a:lnTo>
                    <a:pt x="100531" y="486228"/>
                  </a:lnTo>
                  <a:lnTo>
                    <a:pt x="93152" y="533197"/>
                  </a:lnTo>
                  <a:cubicBezTo>
                    <a:pt x="35047" y="532276"/>
                    <a:pt x="0" y="525829"/>
                    <a:pt x="0" y="518462"/>
                  </a:cubicBezTo>
                  <a:cubicBezTo>
                    <a:pt x="0" y="485307"/>
                    <a:pt x="23057" y="483465"/>
                    <a:pt x="48882" y="475176"/>
                  </a:cubicBezTo>
                  <a:cubicBezTo>
                    <a:pt x="64561" y="470572"/>
                    <a:pt x="83929" y="466888"/>
                    <a:pt x="79318" y="440180"/>
                  </a:cubicBezTo>
                  <a:cubicBezTo>
                    <a:pt x="69173" y="430970"/>
                    <a:pt x="65483" y="411630"/>
                    <a:pt x="65483" y="411630"/>
                  </a:cubicBezTo>
                  <a:cubicBezTo>
                    <a:pt x="65483" y="411630"/>
                    <a:pt x="51649" y="404262"/>
                    <a:pt x="49804" y="391369"/>
                  </a:cubicBezTo>
                  <a:cubicBezTo>
                    <a:pt x="48882" y="381238"/>
                    <a:pt x="54416" y="376634"/>
                    <a:pt x="54416" y="376634"/>
                  </a:cubicBezTo>
                  <a:lnTo>
                    <a:pt x="54416" y="363740"/>
                  </a:lnTo>
                  <a:cubicBezTo>
                    <a:pt x="54416" y="335190"/>
                    <a:pt x="78396" y="312166"/>
                    <a:pt x="107909" y="312166"/>
                  </a:cubicBezTo>
                  <a:close/>
                  <a:moveTo>
                    <a:pt x="288717" y="237601"/>
                  </a:moveTo>
                  <a:cubicBezTo>
                    <a:pt x="297024" y="237601"/>
                    <a:pt x="303485" y="244048"/>
                    <a:pt x="303485" y="252338"/>
                  </a:cubicBezTo>
                  <a:lnTo>
                    <a:pt x="303485" y="331547"/>
                  </a:lnTo>
                  <a:lnTo>
                    <a:pt x="384708" y="398782"/>
                  </a:lnTo>
                  <a:cubicBezTo>
                    <a:pt x="390246" y="403387"/>
                    <a:pt x="391169" y="412598"/>
                    <a:pt x="386554" y="419045"/>
                  </a:cubicBezTo>
                  <a:cubicBezTo>
                    <a:pt x="383785" y="421808"/>
                    <a:pt x="379170" y="423650"/>
                    <a:pt x="375478" y="423650"/>
                  </a:cubicBezTo>
                  <a:cubicBezTo>
                    <a:pt x="371786" y="423650"/>
                    <a:pt x="369017" y="422729"/>
                    <a:pt x="366248" y="420887"/>
                  </a:cubicBezTo>
                  <a:lnTo>
                    <a:pt x="288717" y="356415"/>
                  </a:lnTo>
                  <a:lnTo>
                    <a:pt x="212108" y="420887"/>
                  </a:lnTo>
                  <a:cubicBezTo>
                    <a:pt x="205647" y="425492"/>
                    <a:pt x="196417" y="424571"/>
                    <a:pt x="191802" y="419045"/>
                  </a:cubicBezTo>
                  <a:cubicBezTo>
                    <a:pt x="186264" y="412598"/>
                    <a:pt x="187187" y="403387"/>
                    <a:pt x="193648" y="398782"/>
                  </a:cubicBezTo>
                  <a:lnTo>
                    <a:pt x="274872" y="331547"/>
                  </a:lnTo>
                  <a:lnTo>
                    <a:pt x="274872" y="252338"/>
                  </a:lnTo>
                  <a:cubicBezTo>
                    <a:pt x="274872" y="244048"/>
                    <a:pt x="281333" y="237601"/>
                    <a:pt x="288717" y="237601"/>
                  </a:cubicBezTo>
                  <a:close/>
                  <a:moveTo>
                    <a:pt x="288699" y="0"/>
                  </a:moveTo>
                  <a:cubicBezTo>
                    <a:pt x="318213" y="0"/>
                    <a:pt x="343115" y="22103"/>
                    <a:pt x="343115" y="50653"/>
                  </a:cubicBezTo>
                  <a:lnTo>
                    <a:pt x="343115" y="63546"/>
                  </a:lnTo>
                  <a:cubicBezTo>
                    <a:pt x="343115" y="63546"/>
                    <a:pt x="348649" y="68151"/>
                    <a:pt x="346805" y="78282"/>
                  </a:cubicBezTo>
                  <a:cubicBezTo>
                    <a:pt x="345882" y="92096"/>
                    <a:pt x="332048" y="98543"/>
                    <a:pt x="332048" y="98543"/>
                  </a:cubicBezTo>
                  <a:cubicBezTo>
                    <a:pt x="332048" y="98543"/>
                    <a:pt x="328358" y="117883"/>
                    <a:pt x="318213" y="127093"/>
                  </a:cubicBezTo>
                  <a:cubicBezTo>
                    <a:pt x="313602" y="154722"/>
                    <a:pt x="332970" y="157484"/>
                    <a:pt x="348649" y="163010"/>
                  </a:cubicBezTo>
                  <a:cubicBezTo>
                    <a:pt x="374474" y="171299"/>
                    <a:pt x="397531" y="172220"/>
                    <a:pt x="397531" y="206295"/>
                  </a:cubicBezTo>
                  <a:cubicBezTo>
                    <a:pt x="397531" y="212742"/>
                    <a:pt x="362484" y="219189"/>
                    <a:pt x="304379" y="220110"/>
                  </a:cubicBezTo>
                  <a:lnTo>
                    <a:pt x="297000" y="173141"/>
                  </a:lnTo>
                  <a:lnTo>
                    <a:pt x="300689" y="167615"/>
                  </a:lnTo>
                  <a:cubicBezTo>
                    <a:pt x="300689" y="166694"/>
                    <a:pt x="300689" y="165773"/>
                    <a:pt x="300689" y="164852"/>
                  </a:cubicBezTo>
                  <a:lnTo>
                    <a:pt x="290544" y="154722"/>
                  </a:lnTo>
                  <a:cubicBezTo>
                    <a:pt x="289622" y="153801"/>
                    <a:pt x="287777" y="153801"/>
                    <a:pt x="287777" y="154722"/>
                  </a:cubicBezTo>
                  <a:lnTo>
                    <a:pt x="277632" y="164852"/>
                  </a:lnTo>
                  <a:cubicBezTo>
                    <a:pt x="276710" y="165773"/>
                    <a:pt x="276710" y="166694"/>
                    <a:pt x="277632" y="167615"/>
                  </a:cubicBezTo>
                  <a:lnTo>
                    <a:pt x="281321" y="173141"/>
                  </a:lnTo>
                  <a:lnTo>
                    <a:pt x="273943" y="221031"/>
                  </a:lnTo>
                  <a:cubicBezTo>
                    <a:pt x="215838" y="219189"/>
                    <a:pt x="180790" y="212742"/>
                    <a:pt x="180790" y="206295"/>
                  </a:cubicBezTo>
                  <a:cubicBezTo>
                    <a:pt x="180790" y="172220"/>
                    <a:pt x="203848" y="171299"/>
                    <a:pt x="228750" y="163010"/>
                  </a:cubicBezTo>
                  <a:cubicBezTo>
                    <a:pt x="244429" y="157484"/>
                    <a:pt x="264720" y="154722"/>
                    <a:pt x="260108" y="127093"/>
                  </a:cubicBezTo>
                  <a:cubicBezTo>
                    <a:pt x="249963" y="117883"/>
                    <a:pt x="246274" y="98543"/>
                    <a:pt x="246274" y="98543"/>
                  </a:cubicBezTo>
                  <a:cubicBezTo>
                    <a:pt x="246274" y="98543"/>
                    <a:pt x="232439" y="92096"/>
                    <a:pt x="230594" y="78282"/>
                  </a:cubicBezTo>
                  <a:cubicBezTo>
                    <a:pt x="229672" y="68151"/>
                    <a:pt x="235206" y="63546"/>
                    <a:pt x="235206" y="63546"/>
                  </a:cubicBezTo>
                  <a:lnTo>
                    <a:pt x="235206" y="50653"/>
                  </a:lnTo>
                  <a:cubicBezTo>
                    <a:pt x="235206" y="22103"/>
                    <a:pt x="259186" y="0"/>
                    <a:pt x="288699"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9" name="文本框 8"/>
          <p:cNvSpPr txBox="1"/>
          <p:nvPr/>
        </p:nvSpPr>
        <p:spPr>
          <a:xfrm>
            <a:off x="3686629" y="3095251"/>
            <a:ext cx="6509423" cy="1014730"/>
          </a:xfrm>
          <a:prstGeom prst="rect">
            <a:avLst/>
          </a:prstGeom>
          <a:noFill/>
        </p:spPr>
        <p:txBody>
          <a:bodyPr wrap="square" rtlCol="0">
            <a:spAutoFit/>
            <a:scene3d>
              <a:camera prst="orthographicFront"/>
              <a:lightRig rig="threePt" dir="t"/>
            </a:scene3d>
            <a:sp3d contourW="12700"/>
          </a:bodyPr>
          <a:lstStyle/>
          <a:p>
            <a:pPr lvl="0">
              <a:lnSpc>
                <a:spcPct val="150000"/>
              </a:lnSpc>
              <a:defRPr/>
            </a:pPr>
            <a:r>
              <a:rPr lang="zh-CN" altLang="en-US" sz="4000" dirty="0" smtClean="0">
                <a:solidFill>
                  <a:schemeClr val="tx1">
                    <a:lumMod val="75000"/>
                    <a:lumOff val="25000"/>
                  </a:schemeClr>
                </a:solidFill>
                <a:latin typeface="Century Gothic" panose="020B0502020202020204" pitchFamily="34" charset="0"/>
                <a:ea typeface="方正兰亭中黑_GBK" panose="02000000000000000000" pitchFamily="2" charset="-122"/>
              </a:rPr>
              <a:t>脱贫人口小额信贷政策</a:t>
            </a:r>
            <a:endParaRPr lang="zh-CN" altLang="en-US" sz="4000" dirty="0" smtClean="0">
              <a:solidFill>
                <a:schemeClr val="tx1">
                  <a:lumMod val="75000"/>
                  <a:lumOff val="25000"/>
                </a:schemeClr>
              </a:solidFill>
              <a:latin typeface="Century Gothic" panose="020B0502020202020204" pitchFamily="34" charset="0"/>
              <a:ea typeface="方正兰亭中黑_GBK" panose="02000000000000000000" pitchFamily="2" charset="-122"/>
            </a:endParaRPr>
          </a:p>
        </p:txBody>
      </p:sp>
      <p:cxnSp>
        <p:nvCxnSpPr>
          <p:cNvPr id="10" name="直接连接符 9"/>
          <p:cNvCxnSpPr/>
          <p:nvPr/>
        </p:nvCxnSpPr>
        <p:spPr>
          <a:xfrm>
            <a:off x="3686629" y="4109902"/>
            <a:ext cx="650938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任意多边形 15"/>
          <p:cNvSpPr/>
          <p:nvPr/>
        </p:nvSpPr>
        <p:spPr>
          <a:xfrm>
            <a:off x="10196052" y="3404431"/>
            <a:ext cx="1995948" cy="3453569"/>
          </a:xfrm>
          <a:custGeom>
            <a:avLst/>
            <a:gdLst>
              <a:gd name="connsiteX0" fmla="*/ 863392 w 1995948"/>
              <a:gd name="connsiteY0" fmla="*/ 0 h 3453569"/>
              <a:gd name="connsiteX1" fmla="*/ 1995948 w 1995948"/>
              <a:gd name="connsiteY1" fmla="*/ 0 h 3453569"/>
              <a:gd name="connsiteX2" fmla="*/ 1995948 w 1995948"/>
              <a:gd name="connsiteY2" fmla="*/ 3453569 h 3453569"/>
              <a:gd name="connsiteX3" fmla="*/ 0 w 1995948"/>
              <a:gd name="connsiteY3" fmla="*/ 3453569 h 3453569"/>
            </a:gdLst>
            <a:ahLst/>
            <a:cxnLst>
              <a:cxn ang="0">
                <a:pos x="connsiteX0" y="connsiteY0"/>
              </a:cxn>
              <a:cxn ang="0">
                <a:pos x="connsiteX1" y="connsiteY1"/>
              </a:cxn>
              <a:cxn ang="0">
                <a:pos x="connsiteX2" y="connsiteY2"/>
              </a:cxn>
              <a:cxn ang="0">
                <a:pos x="connsiteX3" y="connsiteY3"/>
              </a:cxn>
            </a:cxnLst>
            <a:rect l="l" t="t" r="r" b="b"/>
            <a:pathLst>
              <a:path w="1995948" h="3453569">
                <a:moveTo>
                  <a:pt x="863392" y="0"/>
                </a:moveTo>
                <a:lnTo>
                  <a:pt x="1995948" y="0"/>
                </a:lnTo>
                <a:lnTo>
                  <a:pt x="1995948" y="3453569"/>
                </a:lnTo>
                <a:lnTo>
                  <a:pt x="0" y="3453569"/>
                </a:lnTo>
                <a:close/>
              </a:path>
            </a:pathLst>
          </a:cu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p:nvSpPr>
        <p:spPr>
          <a:xfrm flipV="1">
            <a:off x="10196052" y="-1"/>
            <a:ext cx="1995948" cy="3404431"/>
          </a:xfrm>
          <a:custGeom>
            <a:avLst/>
            <a:gdLst>
              <a:gd name="connsiteX0" fmla="*/ 0 w 1995948"/>
              <a:gd name="connsiteY0" fmla="*/ 3453569 h 3453569"/>
              <a:gd name="connsiteX1" fmla="*/ 1995948 w 1995948"/>
              <a:gd name="connsiteY1" fmla="*/ 3453569 h 3453569"/>
              <a:gd name="connsiteX2" fmla="*/ 1995948 w 1995948"/>
              <a:gd name="connsiteY2" fmla="*/ 0 h 3453569"/>
              <a:gd name="connsiteX3" fmla="*/ 863392 w 1995948"/>
              <a:gd name="connsiteY3" fmla="*/ 0 h 3453569"/>
            </a:gdLst>
            <a:ahLst/>
            <a:cxnLst>
              <a:cxn ang="0">
                <a:pos x="connsiteX0" y="connsiteY0"/>
              </a:cxn>
              <a:cxn ang="0">
                <a:pos x="connsiteX1" y="connsiteY1"/>
              </a:cxn>
              <a:cxn ang="0">
                <a:pos x="connsiteX2" y="connsiteY2"/>
              </a:cxn>
              <a:cxn ang="0">
                <a:pos x="connsiteX3" y="connsiteY3"/>
              </a:cxn>
            </a:cxnLst>
            <a:rect l="l" t="t" r="r" b="b"/>
            <a:pathLst>
              <a:path w="1995948" h="3453569">
                <a:moveTo>
                  <a:pt x="0" y="3453569"/>
                </a:moveTo>
                <a:lnTo>
                  <a:pt x="1995948" y="3453569"/>
                </a:lnTo>
                <a:lnTo>
                  <a:pt x="1995948" y="0"/>
                </a:lnTo>
                <a:lnTo>
                  <a:pt x="86339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1+#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par>
                          <p:cTn id="18" fill="hold">
                            <p:stCondLst>
                              <p:cond delay="1500"/>
                            </p:stCondLst>
                            <p:childTnLst>
                              <p:par>
                                <p:cTn id="19" presetID="2" presetClass="entr" presetSubtype="1"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0-#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bldLvl="0" animBg="1"/>
      <p:bldP spid="17"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51050" y="297180"/>
            <a:ext cx="7065645" cy="65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lvl="1"/>
            <a:r>
              <a:rPr lang="zh-CN" altLang="en-US" sz="2400" b="1" dirty="0">
                <a:solidFill>
                  <a:schemeClr val="tx1"/>
                </a:solidFill>
                <a:latin typeface="微软雅黑" panose="020B0503020204020204" charset="-122"/>
                <a:ea typeface="微软雅黑" panose="020B0503020204020204" charset="-122"/>
                <a:sym typeface="+mn-ea"/>
              </a:rPr>
              <a:t>脱贫人口小额信贷政策</a:t>
            </a:r>
            <a:endParaRPr lang="zh-CN" altLang="en-US" sz="2400" b="1" dirty="0">
              <a:solidFill>
                <a:schemeClr val="tx1"/>
              </a:solidFill>
              <a:latin typeface="微软雅黑" panose="020B0503020204020204" charset="-122"/>
              <a:ea typeface="微软雅黑" panose="020B0503020204020204" charset="-122"/>
              <a:sym typeface="+mn-ea"/>
            </a:endParaRPr>
          </a:p>
        </p:txBody>
      </p:sp>
      <p:sp>
        <p:nvSpPr>
          <p:cNvPr id="2" name="文本框 1"/>
          <p:cNvSpPr txBox="1"/>
          <p:nvPr/>
        </p:nvSpPr>
        <p:spPr>
          <a:xfrm>
            <a:off x="1097915" y="953770"/>
            <a:ext cx="9379585" cy="5015865"/>
          </a:xfrm>
          <a:prstGeom prst="rect">
            <a:avLst/>
          </a:prstGeom>
          <a:noFill/>
        </p:spPr>
        <p:txBody>
          <a:bodyPr wrap="square" rtlCol="0" anchor="t">
            <a:spAutoFit/>
          </a:bodyPr>
          <a:p>
            <a:pPr algn="l"/>
            <a:endParaRPr lang="zh-CN" altLang="en-US" sz="2000" dirty="0">
              <a:latin typeface="+mn-ea"/>
              <a:cs typeface="+mn-ea"/>
            </a:endParaRPr>
          </a:p>
          <a:p>
            <a:pPr algn="l"/>
            <a:r>
              <a:rPr lang="zh-CN" altLang="en-US" sz="2000" dirty="0">
                <a:latin typeface="+mn-ea"/>
                <a:cs typeface="+mn-ea"/>
              </a:rPr>
              <a:t>中央文件：《中国银保监会 财政部 中国人民银行 国家乡村振兴局关于深入扎实做好过渡期脱贫人口小额信贷工作的通知》（银保监发〔</a:t>
            </a:r>
            <a:r>
              <a:rPr lang="en-US" altLang="zh-CN" sz="2000" dirty="0">
                <a:latin typeface="+mn-ea"/>
                <a:cs typeface="+mn-ea"/>
              </a:rPr>
              <a:t>2021</a:t>
            </a:r>
            <a:r>
              <a:rPr lang="zh-CN" altLang="en-US" sz="2000" dirty="0">
                <a:latin typeface="+mn-ea"/>
                <a:cs typeface="+mn-ea"/>
              </a:rPr>
              <a:t>〕</a:t>
            </a:r>
            <a:r>
              <a:rPr lang="en-US" altLang="zh-CN" sz="2000" dirty="0">
                <a:latin typeface="+mn-ea"/>
                <a:cs typeface="+mn-ea"/>
              </a:rPr>
              <a:t>6</a:t>
            </a:r>
            <a:r>
              <a:rPr lang="zh-CN" altLang="en-US" sz="2000" dirty="0">
                <a:latin typeface="+mn-ea"/>
                <a:cs typeface="+mn-ea"/>
              </a:rPr>
              <a:t>号）</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省级文件：《云南银保监局 云南省财政厅 中国人民银行昆明中心支行 云南省人民政府扶贫开发办公室转发中国银保监会财政部中国人民银行国家乡村振兴局关于过渡期脱贫人口小额信贷政策文件的通知》（云银保监发〔2021〕6号）</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（一）全额贴息：2021年财政资金继续给予脱贫人口和边缘易致贫户五万元以下、三年期以内小额信贷全额贴息。</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二）贴息方式：采取按季贴息方式，贷款人按合同向银行支付利息，由承贷银行根据季度内实际发生贷款额提供贴息需求情况，县级扶贫（乡村振兴）部门通过全国防返贫监测系统比对确认后，提交县级财政部门通过“一卡通”将贴息资金发放农户。贴息资金由县级财政部门从衔接推进乡村振兴资金中统筹安排，确保及时足额拨付到位。</a:t>
            </a:r>
            <a:endParaRPr lang="zh-CN" altLang="en-US" sz="2000" dirty="0">
              <a:latin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51050" y="297180"/>
            <a:ext cx="7065645" cy="65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lvl="1"/>
            <a:r>
              <a:rPr lang="zh-CN" altLang="en-US" sz="2400" b="1" dirty="0">
                <a:solidFill>
                  <a:schemeClr val="tx1"/>
                </a:solidFill>
                <a:latin typeface="微软雅黑" panose="020B0503020204020204" charset="-122"/>
                <a:ea typeface="微软雅黑" panose="020B0503020204020204" charset="-122"/>
                <a:sym typeface="+mn-ea"/>
              </a:rPr>
              <a:t>脱贫人口小额信贷政策</a:t>
            </a:r>
            <a:endParaRPr lang="zh-CN" altLang="en-US" sz="2400" b="1" dirty="0">
              <a:solidFill>
                <a:schemeClr val="tx1"/>
              </a:solidFill>
              <a:latin typeface="微软雅黑" panose="020B0503020204020204" charset="-122"/>
              <a:ea typeface="微软雅黑" panose="020B0503020204020204" charset="-122"/>
              <a:sym typeface="+mn-ea"/>
            </a:endParaRPr>
          </a:p>
        </p:txBody>
      </p:sp>
      <p:sp>
        <p:nvSpPr>
          <p:cNvPr id="2" name="文本框 1"/>
          <p:cNvSpPr txBox="1"/>
          <p:nvPr/>
        </p:nvSpPr>
        <p:spPr>
          <a:xfrm>
            <a:off x="1097915" y="953770"/>
            <a:ext cx="9379585" cy="2553335"/>
          </a:xfrm>
          <a:prstGeom prst="rect">
            <a:avLst/>
          </a:prstGeom>
          <a:noFill/>
        </p:spPr>
        <p:txBody>
          <a:bodyPr wrap="square" rtlCol="0" anchor="t">
            <a:spAutoFit/>
          </a:bodyPr>
          <a:p>
            <a:pPr algn="l"/>
            <a:endParaRPr lang="zh-CN" altLang="en-US" sz="2000" dirty="0">
              <a:latin typeface="+mn-ea"/>
              <a:cs typeface="+mn-ea"/>
            </a:endParaRPr>
          </a:p>
          <a:p>
            <a:pPr algn="l"/>
            <a:r>
              <a:rPr lang="zh-CN" altLang="en-US" sz="2000" dirty="0">
                <a:latin typeface="+mn-ea"/>
                <a:cs typeface="+mn-ea"/>
              </a:rPr>
              <a:t>（三）贷款用途：坚持户借、户用、户还，精准用于贷款户发展生产和开展经营，不能用于结婚、建房、理财、购置家庭用品等非生产性支出，也不能以入股分红、转贷、指标交换等方式交由企业或其他组织使用。</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（四）风险补偿：已建立扶贫小额信贷风险补偿机制的地区要在保持工作机制总体稳定的基础上，动态调整，规范使用，积极做好风险补偿，进一步提高财政资金使用效率。</a:t>
            </a:r>
            <a:endParaRPr lang="zh-CN" altLang="en-US" sz="2000" dirty="0">
              <a:latin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0" y="2714172"/>
            <a:ext cx="3686629" cy="1429658"/>
            <a:chOff x="0" y="2714172"/>
            <a:chExt cx="3686629" cy="1429658"/>
          </a:xfrm>
        </p:grpSpPr>
        <p:sp>
          <p:nvSpPr>
            <p:cNvPr id="2" name="五边形 1"/>
            <p:cNvSpPr/>
            <p:nvPr/>
          </p:nvSpPr>
          <p:spPr>
            <a:xfrm>
              <a:off x="0" y="2714172"/>
              <a:ext cx="3686629" cy="1429658"/>
            </a:xfrm>
            <a:prstGeom prst="homePlate">
              <a:avLst>
                <a:gd name="adj" fmla="val 2389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a:off x="0" y="3429001"/>
              <a:ext cx="3686629" cy="714829"/>
            </a:xfrm>
            <a:custGeom>
              <a:avLst/>
              <a:gdLst>
                <a:gd name="connsiteX0" fmla="*/ 0 w 3686629"/>
                <a:gd name="connsiteY0" fmla="*/ 0 h 714829"/>
                <a:gd name="connsiteX1" fmla="*/ 3686629 w 3686629"/>
                <a:gd name="connsiteY1" fmla="*/ 0 h 714829"/>
                <a:gd name="connsiteX2" fmla="*/ 3344998 w 3686629"/>
                <a:gd name="connsiteY2" fmla="*/ 714829 h 714829"/>
                <a:gd name="connsiteX3" fmla="*/ 0 w 3686629"/>
                <a:gd name="connsiteY3" fmla="*/ 714829 h 714829"/>
              </a:gdLst>
              <a:ahLst/>
              <a:cxnLst>
                <a:cxn ang="0">
                  <a:pos x="connsiteX0" y="connsiteY0"/>
                </a:cxn>
                <a:cxn ang="0">
                  <a:pos x="connsiteX1" y="connsiteY1"/>
                </a:cxn>
                <a:cxn ang="0">
                  <a:pos x="connsiteX2" y="connsiteY2"/>
                </a:cxn>
                <a:cxn ang="0">
                  <a:pos x="connsiteX3" y="connsiteY3"/>
                </a:cxn>
              </a:cxnLst>
              <a:rect l="l" t="t" r="r" b="b"/>
              <a:pathLst>
                <a:path w="3686629" h="714829">
                  <a:moveTo>
                    <a:pt x="0" y="0"/>
                  </a:moveTo>
                  <a:lnTo>
                    <a:pt x="3686629" y="0"/>
                  </a:lnTo>
                  <a:lnTo>
                    <a:pt x="3344998" y="714829"/>
                  </a:lnTo>
                  <a:lnTo>
                    <a:pt x="0" y="714829"/>
                  </a:lnTo>
                  <a:close/>
                </a:path>
              </a:pathLst>
            </a:cu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六边形 2"/>
            <p:cNvSpPr/>
            <p:nvPr/>
          </p:nvSpPr>
          <p:spPr>
            <a:xfrm>
              <a:off x="2179682" y="2848430"/>
              <a:ext cx="1346924" cy="1161142"/>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6"/>
            <p:cNvSpPr/>
            <p:nvPr/>
          </p:nvSpPr>
          <p:spPr>
            <a:xfrm>
              <a:off x="2531289" y="3134073"/>
              <a:ext cx="643710" cy="593484"/>
            </a:xfrm>
            <a:custGeom>
              <a:avLst/>
              <a:gdLst>
                <a:gd name="connsiteX0" fmla="*/ 469488 w 578320"/>
                <a:gd name="connsiteY0" fmla="*/ 312166 h 533197"/>
                <a:gd name="connsiteX1" fmla="*/ 523904 w 578320"/>
                <a:gd name="connsiteY1" fmla="*/ 363740 h 533197"/>
                <a:gd name="connsiteX2" fmla="*/ 523904 w 578320"/>
                <a:gd name="connsiteY2" fmla="*/ 376634 h 533197"/>
                <a:gd name="connsiteX3" fmla="*/ 527594 w 578320"/>
                <a:gd name="connsiteY3" fmla="*/ 391369 h 533197"/>
                <a:gd name="connsiteX4" fmla="*/ 512837 w 578320"/>
                <a:gd name="connsiteY4" fmla="*/ 411630 h 533197"/>
                <a:gd name="connsiteX5" fmla="*/ 498080 w 578320"/>
                <a:gd name="connsiteY5" fmla="*/ 440180 h 533197"/>
                <a:gd name="connsiteX6" fmla="*/ 529438 w 578320"/>
                <a:gd name="connsiteY6" fmla="*/ 475176 h 533197"/>
                <a:gd name="connsiteX7" fmla="*/ 578320 w 578320"/>
                <a:gd name="connsiteY7" fmla="*/ 518462 h 533197"/>
                <a:gd name="connsiteX8" fmla="*/ 485168 w 578320"/>
                <a:gd name="connsiteY8" fmla="*/ 533197 h 533197"/>
                <a:gd name="connsiteX9" fmla="*/ 477789 w 578320"/>
                <a:gd name="connsiteY9" fmla="*/ 486228 h 533197"/>
                <a:gd name="connsiteX10" fmla="*/ 481478 w 578320"/>
                <a:gd name="connsiteY10" fmla="*/ 479781 h 533197"/>
                <a:gd name="connsiteX11" fmla="*/ 480556 w 578320"/>
                <a:gd name="connsiteY11" fmla="*/ 477939 h 533197"/>
                <a:gd name="connsiteX12" fmla="*/ 471333 w 578320"/>
                <a:gd name="connsiteY12" fmla="*/ 466888 h 533197"/>
                <a:gd name="connsiteX13" fmla="*/ 467644 w 578320"/>
                <a:gd name="connsiteY13" fmla="*/ 466888 h 533197"/>
                <a:gd name="connsiteX14" fmla="*/ 458421 w 578320"/>
                <a:gd name="connsiteY14" fmla="*/ 477939 h 533197"/>
                <a:gd name="connsiteX15" fmla="*/ 458421 w 578320"/>
                <a:gd name="connsiteY15" fmla="*/ 479781 h 533197"/>
                <a:gd name="connsiteX16" fmla="*/ 462110 w 578320"/>
                <a:gd name="connsiteY16" fmla="*/ 486228 h 533197"/>
                <a:gd name="connsiteX17" fmla="*/ 454732 w 578320"/>
                <a:gd name="connsiteY17" fmla="*/ 533197 h 533197"/>
                <a:gd name="connsiteX18" fmla="*/ 361579 w 578320"/>
                <a:gd name="connsiteY18" fmla="*/ 518462 h 533197"/>
                <a:gd name="connsiteX19" fmla="*/ 409539 w 578320"/>
                <a:gd name="connsiteY19" fmla="*/ 475176 h 533197"/>
                <a:gd name="connsiteX20" fmla="*/ 440897 w 578320"/>
                <a:gd name="connsiteY20" fmla="*/ 440180 h 533197"/>
                <a:gd name="connsiteX21" fmla="*/ 427063 w 578320"/>
                <a:gd name="connsiteY21" fmla="*/ 411630 h 533197"/>
                <a:gd name="connsiteX22" fmla="*/ 411383 w 578320"/>
                <a:gd name="connsiteY22" fmla="*/ 391369 h 533197"/>
                <a:gd name="connsiteX23" fmla="*/ 415995 w 578320"/>
                <a:gd name="connsiteY23" fmla="*/ 376634 h 533197"/>
                <a:gd name="connsiteX24" fmla="*/ 415995 w 578320"/>
                <a:gd name="connsiteY24" fmla="*/ 363740 h 533197"/>
                <a:gd name="connsiteX25" fmla="*/ 469488 w 578320"/>
                <a:gd name="connsiteY25" fmla="*/ 312166 h 533197"/>
                <a:gd name="connsiteX26" fmla="*/ 107909 w 578320"/>
                <a:gd name="connsiteY26" fmla="*/ 312166 h 533197"/>
                <a:gd name="connsiteX27" fmla="*/ 162325 w 578320"/>
                <a:gd name="connsiteY27" fmla="*/ 363740 h 533197"/>
                <a:gd name="connsiteX28" fmla="*/ 162325 w 578320"/>
                <a:gd name="connsiteY28" fmla="*/ 376634 h 533197"/>
                <a:gd name="connsiteX29" fmla="*/ 166937 w 578320"/>
                <a:gd name="connsiteY29" fmla="*/ 391369 h 533197"/>
                <a:gd name="connsiteX30" fmla="*/ 151257 w 578320"/>
                <a:gd name="connsiteY30" fmla="*/ 411630 h 533197"/>
                <a:gd name="connsiteX31" fmla="*/ 137423 w 578320"/>
                <a:gd name="connsiteY31" fmla="*/ 440180 h 533197"/>
                <a:gd name="connsiteX32" fmla="*/ 167859 w 578320"/>
                <a:gd name="connsiteY32" fmla="*/ 475176 h 533197"/>
                <a:gd name="connsiteX33" fmla="*/ 216741 w 578320"/>
                <a:gd name="connsiteY33" fmla="*/ 518462 h 533197"/>
                <a:gd name="connsiteX34" fmla="*/ 123588 w 578320"/>
                <a:gd name="connsiteY34" fmla="*/ 533197 h 533197"/>
                <a:gd name="connsiteX35" fmla="*/ 116210 w 578320"/>
                <a:gd name="connsiteY35" fmla="*/ 486228 h 533197"/>
                <a:gd name="connsiteX36" fmla="*/ 119899 w 578320"/>
                <a:gd name="connsiteY36" fmla="*/ 479781 h 533197"/>
                <a:gd name="connsiteX37" fmla="*/ 119899 w 578320"/>
                <a:gd name="connsiteY37" fmla="*/ 477939 h 533197"/>
                <a:gd name="connsiteX38" fmla="*/ 109754 w 578320"/>
                <a:gd name="connsiteY38" fmla="*/ 466888 h 533197"/>
                <a:gd name="connsiteX39" fmla="*/ 106987 w 578320"/>
                <a:gd name="connsiteY39" fmla="*/ 466888 h 533197"/>
                <a:gd name="connsiteX40" fmla="*/ 96842 w 578320"/>
                <a:gd name="connsiteY40" fmla="*/ 477939 h 533197"/>
                <a:gd name="connsiteX41" fmla="*/ 96842 w 578320"/>
                <a:gd name="connsiteY41" fmla="*/ 479781 h 533197"/>
                <a:gd name="connsiteX42" fmla="*/ 100531 w 578320"/>
                <a:gd name="connsiteY42" fmla="*/ 486228 h 533197"/>
                <a:gd name="connsiteX43" fmla="*/ 93152 w 578320"/>
                <a:gd name="connsiteY43" fmla="*/ 533197 h 533197"/>
                <a:gd name="connsiteX44" fmla="*/ 0 w 578320"/>
                <a:gd name="connsiteY44" fmla="*/ 518462 h 533197"/>
                <a:gd name="connsiteX45" fmla="*/ 48882 w 578320"/>
                <a:gd name="connsiteY45" fmla="*/ 475176 h 533197"/>
                <a:gd name="connsiteX46" fmla="*/ 79318 w 578320"/>
                <a:gd name="connsiteY46" fmla="*/ 440180 h 533197"/>
                <a:gd name="connsiteX47" fmla="*/ 65483 w 578320"/>
                <a:gd name="connsiteY47" fmla="*/ 411630 h 533197"/>
                <a:gd name="connsiteX48" fmla="*/ 49804 w 578320"/>
                <a:gd name="connsiteY48" fmla="*/ 391369 h 533197"/>
                <a:gd name="connsiteX49" fmla="*/ 54416 w 578320"/>
                <a:gd name="connsiteY49" fmla="*/ 376634 h 533197"/>
                <a:gd name="connsiteX50" fmla="*/ 54416 w 578320"/>
                <a:gd name="connsiteY50" fmla="*/ 363740 h 533197"/>
                <a:gd name="connsiteX51" fmla="*/ 107909 w 578320"/>
                <a:gd name="connsiteY51" fmla="*/ 312166 h 533197"/>
                <a:gd name="connsiteX52" fmla="*/ 288717 w 578320"/>
                <a:gd name="connsiteY52" fmla="*/ 237601 h 533197"/>
                <a:gd name="connsiteX53" fmla="*/ 303485 w 578320"/>
                <a:gd name="connsiteY53" fmla="*/ 252338 h 533197"/>
                <a:gd name="connsiteX54" fmla="*/ 303485 w 578320"/>
                <a:gd name="connsiteY54" fmla="*/ 331547 h 533197"/>
                <a:gd name="connsiteX55" fmla="*/ 384708 w 578320"/>
                <a:gd name="connsiteY55" fmla="*/ 398782 h 533197"/>
                <a:gd name="connsiteX56" fmla="*/ 386554 w 578320"/>
                <a:gd name="connsiteY56" fmla="*/ 419045 h 533197"/>
                <a:gd name="connsiteX57" fmla="*/ 375478 w 578320"/>
                <a:gd name="connsiteY57" fmla="*/ 423650 h 533197"/>
                <a:gd name="connsiteX58" fmla="*/ 366248 w 578320"/>
                <a:gd name="connsiteY58" fmla="*/ 420887 h 533197"/>
                <a:gd name="connsiteX59" fmla="*/ 288717 w 578320"/>
                <a:gd name="connsiteY59" fmla="*/ 356415 h 533197"/>
                <a:gd name="connsiteX60" fmla="*/ 212108 w 578320"/>
                <a:gd name="connsiteY60" fmla="*/ 420887 h 533197"/>
                <a:gd name="connsiteX61" fmla="*/ 191802 w 578320"/>
                <a:gd name="connsiteY61" fmla="*/ 419045 h 533197"/>
                <a:gd name="connsiteX62" fmla="*/ 193648 w 578320"/>
                <a:gd name="connsiteY62" fmla="*/ 398782 h 533197"/>
                <a:gd name="connsiteX63" fmla="*/ 274872 w 578320"/>
                <a:gd name="connsiteY63" fmla="*/ 331547 h 533197"/>
                <a:gd name="connsiteX64" fmla="*/ 274872 w 578320"/>
                <a:gd name="connsiteY64" fmla="*/ 252338 h 533197"/>
                <a:gd name="connsiteX65" fmla="*/ 288717 w 578320"/>
                <a:gd name="connsiteY65" fmla="*/ 237601 h 533197"/>
                <a:gd name="connsiteX66" fmla="*/ 288699 w 578320"/>
                <a:gd name="connsiteY66" fmla="*/ 0 h 533197"/>
                <a:gd name="connsiteX67" fmla="*/ 343115 w 578320"/>
                <a:gd name="connsiteY67" fmla="*/ 50653 h 533197"/>
                <a:gd name="connsiteX68" fmla="*/ 343115 w 578320"/>
                <a:gd name="connsiteY68" fmla="*/ 63546 h 533197"/>
                <a:gd name="connsiteX69" fmla="*/ 346805 w 578320"/>
                <a:gd name="connsiteY69" fmla="*/ 78282 h 533197"/>
                <a:gd name="connsiteX70" fmla="*/ 332048 w 578320"/>
                <a:gd name="connsiteY70" fmla="*/ 98543 h 533197"/>
                <a:gd name="connsiteX71" fmla="*/ 318213 w 578320"/>
                <a:gd name="connsiteY71" fmla="*/ 127093 h 533197"/>
                <a:gd name="connsiteX72" fmla="*/ 348649 w 578320"/>
                <a:gd name="connsiteY72" fmla="*/ 163010 h 533197"/>
                <a:gd name="connsiteX73" fmla="*/ 397531 w 578320"/>
                <a:gd name="connsiteY73" fmla="*/ 206295 h 533197"/>
                <a:gd name="connsiteX74" fmla="*/ 304379 w 578320"/>
                <a:gd name="connsiteY74" fmla="*/ 220110 h 533197"/>
                <a:gd name="connsiteX75" fmla="*/ 297000 w 578320"/>
                <a:gd name="connsiteY75" fmla="*/ 173141 h 533197"/>
                <a:gd name="connsiteX76" fmla="*/ 300689 w 578320"/>
                <a:gd name="connsiteY76" fmla="*/ 167615 h 533197"/>
                <a:gd name="connsiteX77" fmla="*/ 300689 w 578320"/>
                <a:gd name="connsiteY77" fmla="*/ 164852 h 533197"/>
                <a:gd name="connsiteX78" fmla="*/ 290544 w 578320"/>
                <a:gd name="connsiteY78" fmla="*/ 154722 h 533197"/>
                <a:gd name="connsiteX79" fmla="*/ 287777 w 578320"/>
                <a:gd name="connsiteY79" fmla="*/ 154722 h 533197"/>
                <a:gd name="connsiteX80" fmla="*/ 277632 w 578320"/>
                <a:gd name="connsiteY80" fmla="*/ 164852 h 533197"/>
                <a:gd name="connsiteX81" fmla="*/ 277632 w 578320"/>
                <a:gd name="connsiteY81" fmla="*/ 167615 h 533197"/>
                <a:gd name="connsiteX82" fmla="*/ 281321 w 578320"/>
                <a:gd name="connsiteY82" fmla="*/ 173141 h 533197"/>
                <a:gd name="connsiteX83" fmla="*/ 273943 w 578320"/>
                <a:gd name="connsiteY83" fmla="*/ 221031 h 533197"/>
                <a:gd name="connsiteX84" fmla="*/ 180790 w 578320"/>
                <a:gd name="connsiteY84" fmla="*/ 206295 h 533197"/>
                <a:gd name="connsiteX85" fmla="*/ 228750 w 578320"/>
                <a:gd name="connsiteY85" fmla="*/ 163010 h 533197"/>
                <a:gd name="connsiteX86" fmla="*/ 260108 w 578320"/>
                <a:gd name="connsiteY86" fmla="*/ 127093 h 533197"/>
                <a:gd name="connsiteX87" fmla="*/ 246274 w 578320"/>
                <a:gd name="connsiteY87" fmla="*/ 98543 h 533197"/>
                <a:gd name="connsiteX88" fmla="*/ 230594 w 578320"/>
                <a:gd name="connsiteY88" fmla="*/ 78282 h 533197"/>
                <a:gd name="connsiteX89" fmla="*/ 235206 w 578320"/>
                <a:gd name="connsiteY89" fmla="*/ 63546 h 533197"/>
                <a:gd name="connsiteX90" fmla="*/ 235206 w 578320"/>
                <a:gd name="connsiteY90" fmla="*/ 50653 h 533197"/>
                <a:gd name="connsiteX91" fmla="*/ 288699 w 578320"/>
                <a:gd name="connsiteY91" fmla="*/ 0 h 533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578320" h="533197">
                  <a:moveTo>
                    <a:pt x="469488" y="312166"/>
                  </a:moveTo>
                  <a:cubicBezTo>
                    <a:pt x="499002" y="312166"/>
                    <a:pt x="523904" y="335190"/>
                    <a:pt x="523904" y="363740"/>
                  </a:cubicBezTo>
                  <a:lnTo>
                    <a:pt x="523904" y="376634"/>
                  </a:lnTo>
                  <a:cubicBezTo>
                    <a:pt x="523904" y="376634"/>
                    <a:pt x="529438" y="381238"/>
                    <a:pt x="527594" y="391369"/>
                  </a:cubicBezTo>
                  <a:cubicBezTo>
                    <a:pt x="526671" y="404262"/>
                    <a:pt x="512837" y="411630"/>
                    <a:pt x="512837" y="411630"/>
                  </a:cubicBezTo>
                  <a:cubicBezTo>
                    <a:pt x="512837" y="411630"/>
                    <a:pt x="509147" y="430970"/>
                    <a:pt x="498080" y="440180"/>
                  </a:cubicBezTo>
                  <a:cubicBezTo>
                    <a:pt x="494391" y="467809"/>
                    <a:pt x="513759" y="470572"/>
                    <a:pt x="529438" y="475176"/>
                  </a:cubicBezTo>
                  <a:cubicBezTo>
                    <a:pt x="555263" y="483465"/>
                    <a:pt x="578320" y="485307"/>
                    <a:pt x="578320" y="518462"/>
                  </a:cubicBezTo>
                  <a:cubicBezTo>
                    <a:pt x="578320" y="525829"/>
                    <a:pt x="543273" y="532276"/>
                    <a:pt x="485168" y="533197"/>
                  </a:cubicBezTo>
                  <a:lnTo>
                    <a:pt x="477789" y="486228"/>
                  </a:lnTo>
                  <a:lnTo>
                    <a:pt x="481478" y="479781"/>
                  </a:lnTo>
                  <a:cubicBezTo>
                    <a:pt x="481478" y="478860"/>
                    <a:pt x="481478" y="477939"/>
                    <a:pt x="480556" y="477939"/>
                  </a:cubicBezTo>
                  <a:lnTo>
                    <a:pt x="471333" y="466888"/>
                  </a:lnTo>
                  <a:cubicBezTo>
                    <a:pt x="470411" y="465967"/>
                    <a:pt x="468566" y="465967"/>
                    <a:pt x="467644" y="466888"/>
                  </a:cubicBezTo>
                  <a:lnTo>
                    <a:pt x="458421" y="477939"/>
                  </a:lnTo>
                  <a:cubicBezTo>
                    <a:pt x="457499" y="477939"/>
                    <a:pt x="457499" y="478860"/>
                    <a:pt x="458421" y="479781"/>
                  </a:cubicBezTo>
                  <a:lnTo>
                    <a:pt x="462110" y="486228"/>
                  </a:lnTo>
                  <a:lnTo>
                    <a:pt x="454732" y="533197"/>
                  </a:lnTo>
                  <a:cubicBezTo>
                    <a:pt x="396627" y="532276"/>
                    <a:pt x="361579" y="525829"/>
                    <a:pt x="361579" y="518462"/>
                  </a:cubicBezTo>
                  <a:cubicBezTo>
                    <a:pt x="361579" y="485307"/>
                    <a:pt x="384637" y="483465"/>
                    <a:pt x="409539" y="475176"/>
                  </a:cubicBezTo>
                  <a:cubicBezTo>
                    <a:pt x="425218" y="470572"/>
                    <a:pt x="444586" y="466888"/>
                    <a:pt x="440897" y="440180"/>
                  </a:cubicBezTo>
                  <a:cubicBezTo>
                    <a:pt x="430752" y="430970"/>
                    <a:pt x="427063" y="411630"/>
                    <a:pt x="427063" y="411630"/>
                  </a:cubicBezTo>
                  <a:cubicBezTo>
                    <a:pt x="427063" y="411630"/>
                    <a:pt x="413228" y="404262"/>
                    <a:pt x="411383" y="391369"/>
                  </a:cubicBezTo>
                  <a:cubicBezTo>
                    <a:pt x="410461" y="381238"/>
                    <a:pt x="415995" y="376634"/>
                    <a:pt x="415995" y="376634"/>
                  </a:cubicBezTo>
                  <a:lnTo>
                    <a:pt x="415995" y="363740"/>
                  </a:lnTo>
                  <a:cubicBezTo>
                    <a:pt x="415995" y="335190"/>
                    <a:pt x="439975" y="312166"/>
                    <a:pt x="469488" y="312166"/>
                  </a:cubicBezTo>
                  <a:close/>
                  <a:moveTo>
                    <a:pt x="107909" y="312166"/>
                  </a:moveTo>
                  <a:cubicBezTo>
                    <a:pt x="138345" y="312166"/>
                    <a:pt x="162325" y="335190"/>
                    <a:pt x="162325" y="363740"/>
                  </a:cubicBezTo>
                  <a:lnTo>
                    <a:pt x="162325" y="376634"/>
                  </a:lnTo>
                  <a:cubicBezTo>
                    <a:pt x="162325" y="376634"/>
                    <a:pt x="167859" y="381238"/>
                    <a:pt x="166937" y="391369"/>
                  </a:cubicBezTo>
                  <a:cubicBezTo>
                    <a:pt x="165092" y="404262"/>
                    <a:pt x="151257" y="411630"/>
                    <a:pt x="151257" y="411630"/>
                  </a:cubicBezTo>
                  <a:cubicBezTo>
                    <a:pt x="151257" y="411630"/>
                    <a:pt x="147568" y="430970"/>
                    <a:pt x="137423" y="440180"/>
                  </a:cubicBezTo>
                  <a:cubicBezTo>
                    <a:pt x="132811" y="467809"/>
                    <a:pt x="152180" y="470572"/>
                    <a:pt x="167859" y="475176"/>
                  </a:cubicBezTo>
                  <a:cubicBezTo>
                    <a:pt x="193684" y="483465"/>
                    <a:pt x="216741" y="485307"/>
                    <a:pt x="216741" y="518462"/>
                  </a:cubicBezTo>
                  <a:cubicBezTo>
                    <a:pt x="216741" y="525829"/>
                    <a:pt x="181693" y="532276"/>
                    <a:pt x="123588" y="533197"/>
                  </a:cubicBezTo>
                  <a:lnTo>
                    <a:pt x="116210" y="486228"/>
                  </a:lnTo>
                  <a:lnTo>
                    <a:pt x="119899" y="479781"/>
                  </a:lnTo>
                  <a:cubicBezTo>
                    <a:pt x="120821" y="478860"/>
                    <a:pt x="119899" y="477939"/>
                    <a:pt x="119899" y="477939"/>
                  </a:cubicBezTo>
                  <a:lnTo>
                    <a:pt x="109754" y="466888"/>
                  </a:lnTo>
                  <a:cubicBezTo>
                    <a:pt x="108832" y="465967"/>
                    <a:pt x="107909" y="465967"/>
                    <a:pt x="106987" y="466888"/>
                  </a:cubicBezTo>
                  <a:lnTo>
                    <a:pt x="96842" y="477939"/>
                  </a:lnTo>
                  <a:cubicBezTo>
                    <a:pt x="96842" y="477939"/>
                    <a:pt x="95919" y="478860"/>
                    <a:pt x="96842" y="479781"/>
                  </a:cubicBezTo>
                  <a:lnTo>
                    <a:pt x="100531" y="486228"/>
                  </a:lnTo>
                  <a:lnTo>
                    <a:pt x="93152" y="533197"/>
                  </a:lnTo>
                  <a:cubicBezTo>
                    <a:pt x="35047" y="532276"/>
                    <a:pt x="0" y="525829"/>
                    <a:pt x="0" y="518462"/>
                  </a:cubicBezTo>
                  <a:cubicBezTo>
                    <a:pt x="0" y="485307"/>
                    <a:pt x="23057" y="483465"/>
                    <a:pt x="48882" y="475176"/>
                  </a:cubicBezTo>
                  <a:cubicBezTo>
                    <a:pt x="64561" y="470572"/>
                    <a:pt x="83929" y="466888"/>
                    <a:pt x="79318" y="440180"/>
                  </a:cubicBezTo>
                  <a:cubicBezTo>
                    <a:pt x="69173" y="430970"/>
                    <a:pt x="65483" y="411630"/>
                    <a:pt x="65483" y="411630"/>
                  </a:cubicBezTo>
                  <a:cubicBezTo>
                    <a:pt x="65483" y="411630"/>
                    <a:pt x="51649" y="404262"/>
                    <a:pt x="49804" y="391369"/>
                  </a:cubicBezTo>
                  <a:cubicBezTo>
                    <a:pt x="48882" y="381238"/>
                    <a:pt x="54416" y="376634"/>
                    <a:pt x="54416" y="376634"/>
                  </a:cubicBezTo>
                  <a:lnTo>
                    <a:pt x="54416" y="363740"/>
                  </a:lnTo>
                  <a:cubicBezTo>
                    <a:pt x="54416" y="335190"/>
                    <a:pt x="78396" y="312166"/>
                    <a:pt x="107909" y="312166"/>
                  </a:cubicBezTo>
                  <a:close/>
                  <a:moveTo>
                    <a:pt x="288717" y="237601"/>
                  </a:moveTo>
                  <a:cubicBezTo>
                    <a:pt x="297024" y="237601"/>
                    <a:pt x="303485" y="244048"/>
                    <a:pt x="303485" y="252338"/>
                  </a:cubicBezTo>
                  <a:lnTo>
                    <a:pt x="303485" y="331547"/>
                  </a:lnTo>
                  <a:lnTo>
                    <a:pt x="384708" y="398782"/>
                  </a:lnTo>
                  <a:cubicBezTo>
                    <a:pt x="390246" y="403387"/>
                    <a:pt x="391169" y="412598"/>
                    <a:pt x="386554" y="419045"/>
                  </a:cubicBezTo>
                  <a:cubicBezTo>
                    <a:pt x="383785" y="421808"/>
                    <a:pt x="379170" y="423650"/>
                    <a:pt x="375478" y="423650"/>
                  </a:cubicBezTo>
                  <a:cubicBezTo>
                    <a:pt x="371786" y="423650"/>
                    <a:pt x="369017" y="422729"/>
                    <a:pt x="366248" y="420887"/>
                  </a:cubicBezTo>
                  <a:lnTo>
                    <a:pt x="288717" y="356415"/>
                  </a:lnTo>
                  <a:lnTo>
                    <a:pt x="212108" y="420887"/>
                  </a:lnTo>
                  <a:cubicBezTo>
                    <a:pt x="205647" y="425492"/>
                    <a:pt x="196417" y="424571"/>
                    <a:pt x="191802" y="419045"/>
                  </a:cubicBezTo>
                  <a:cubicBezTo>
                    <a:pt x="186264" y="412598"/>
                    <a:pt x="187187" y="403387"/>
                    <a:pt x="193648" y="398782"/>
                  </a:cubicBezTo>
                  <a:lnTo>
                    <a:pt x="274872" y="331547"/>
                  </a:lnTo>
                  <a:lnTo>
                    <a:pt x="274872" y="252338"/>
                  </a:lnTo>
                  <a:cubicBezTo>
                    <a:pt x="274872" y="244048"/>
                    <a:pt x="281333" y="237601"/>
                    <a:pt x="288717" y="237601"/>
                  </a:cubicBezTo>
                  <a:close/>
                  <a:moveTo>
                    <a:pt x="288699" y="0"/>
                  </a:moveTo>
                  <a:cubicBezTo>
                    <a:pt x="318213" y="0"/>
                    <a:pt x="343115" y="22103"/>
                    <a:pt x="343115" y="50653"/>
                  </a:cubicBezTo>
                  <a:lnTo>
                    <a:pt x="343115" y="63546"/>
                  </a:lnTo>
                  <a:cubicBezTo>
                    <a:pt x="343115" y="63546"/>
                    <a:pt x="348649" y="68151"/>
                    <a:pt x="346805" y="78282"/>
                  </a:cubicBezTo>
                  <a:cubicBezTo>
                    <a:pt x="345882" y="92096"/>
                    <a:pt x="332048" y="98543"/>
                    <a:pt x="332048" y="98543"/>
                  </a:cubicBezTo>
                  <a:cubicBezTo>
                    <a:pt x="332048" y="98543"/>
                    <a:pt x="328358" y="117883"/>
                    <a:pt x="318213" y="127093"/>
                  </a:cubicBezTo>
                  <a:cubicBezTo>
                    <a:pt x="313602" y="154722"/>
                    <a:pt x="332970" y="157484"/>
                    <a:pt x="348649" y="163010"/>
                  </a:cubicBezTo>
                  <a:cubicBezTo>
                    <a:pt x="374474" y="171299"/>
                    <a:pt x="397531" y="172220"/>
                    <a:pt x="397531" y="206295"/>
                  </a:cubicBezTo>
                  <a:cubicBezTo>
                    <a:pt x="397531" y="212742"/>
                    <a:pt x="362484" y="219189"/>
                    <a:pt x="304379" y="220110"/>
                  </a:cubicBezTo>
                  <a:lnTo>
                    <a:pt x="297000" y="173141"/>
                  </a:lnTo>
                  <a:lnTo>
                    <a:pt x="300689" y="167615"/>
                  </a:lnTo>
                  <a:cubicBezTo>
                    <a:pt x="300689" y="166694"/>
                    <a:pt x="300689" y="165773"/>
                    <a:pt x="300689" y="164852"/>
                  </a:cubicBezTo>
                  <a:lnTo>
                    <a:pt x="290544" y="154722"/>
                  </a:lnTo>
                  <a:cubicBezTo>
                    <a:pt x="289622" y="153801"/>
                    <a:pt x="287777" y="153801"/>
                    <a:pt x="287777" y="154722"/>
                  </a:cubicBezTo>
                  <a:lnTo>
                    <a:pt x="277632" y="164852"/>
                  </a:lnTo>
                  <a:cubicBezTo>
                    <a:pt x="276710" y="165773"/>
                    <a:pt x="276710" y="166694"/>
                    <a:pt x="277632" y="167615"/>
                  </a:cubicBezTo>
                  <a:lnTo>
                    <a:pt x="281321" y="173141"/>
                  </a:lnTo>
                  <a:lnTo>
                    <a:pt x="273943" y="221031"/>
                  </a:lnTo>
                  <a:cubicBezTo>
                    <a:pt x="215838" y="219189"/>
                    <a:pt x="180790" y="212742"/>
                    <a:pt x="180790" y="206295"/>
                  </a:cubicBezTo>
                  <a:cubicBezTo>
                    <a:pt x="180790" y="172220"/>
                    <a:pt x="203848" y="171299"/>
                    <a:pt x="228750" y="163010"/>
                  </a:cubicBezTo>
                  <a:cubicBezTo>
                    <a:pt x="244429" y="157484"/>
                    <a:pt x="264720" y="154722"/>
                    <a:pt x="260108" y="127093"/>
                  </a:cubicBezTo>
                  <a:cubicBezTo>
                    <a:pt x="249963" y="117883"/>
                    <a:pt x="246274" y="98543"/>
                    <a:pt x="246274" y="98543"/>
                  </a:cubicBezTo>
                  <a:cubicBezTo>
                    <a:pt x="246274" y="98543"/>
                    <a:pt x="232439" y="92096"/>
                    <a:pt x="230594" y="78282"/>
                  </a:cubicBezTo>
                  <a:cubicBezTo>
                    <a:pt x="229672" y="68151"/>
                    <a:pt x="235206" y="63546"/>
                    <a:pt x="235206" y="63546"/>
                  </a:cubicBezTo>
                  <a:lnTo>
                    <a:pt x="235206" y="50653"/>
                  </a:lnTo>
                  <a:cubicBezTo>
                    <a:pt x="235206" y="22103"/>
                    <a:pt x="259186" y="0"/>
                    <a:pt x="288699"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9" name="文本框 8"/>
          <p:cNvSpPr txBox="1"/>
          <p:nvPr/>
        </p:nvSpPr>
        <p:spPr>
          <a:xfrm>
            <a:off x="3686629" y="3095251"/>
            <a:ext cx="6509423" cy="1014730"/>
          </a:xfrm>
          <a:prstGeom prst="rect">
            <a:avLst/>
          </a:prstGeom>
          <a:noFill/>
        </p:spPr>
        <p:txBody>
          <a:bodyPr wrap="square" rtlCol="0">
            <a:spAutoFit/>
            <a:scene3d>
              <a:camera prst="orthographicFront"/>
              <a:lightRig rig="threePt" dir="t"/>
            </a:scene3d>
            <a:sp3d contourW="12700"/>
          </a:bodyPr>
          <a:lstStyle/>
          <a:p>
            <a:pPr lvl="0">
              <a:lnSpc>
                <a:spcPct val="150000"/>
              </a:lnSpc>
              <a:defRPr/>
            </a:pPr>
            <a:r>
              <a:rPr lang="zh-CN" altLang="en-US" sz="4000" dirty="0" smtClean="0">
                <a:solidFill>
                  <a:schemeClr val="tx1">
                    <a:lumMod val="75000"/>
                    <a:lumOff val="25000"/>
                  </a:schemeClr>
                </a:solidFill>
                <a:latin typeface="Century Gothic" panose="020B0502020202020204" pitchFamily="34" charset="0"/>
                <a:ea typeface="方正兰亭中黑_GBK" panose="02000000000000000000" pitchFamily="2" charset="-122"/>
              </a:rPr>
              <a:t>整合长效机制</a:t>
            </a:r>
            <a:endParaRPr lang="zh-CN" altLang="en-US" sz="4000" dirty="0" smtClean="0">
              <a:solidFill>
                <a:schemeClr val="tx1">
                  <a:lumMod val="75000"/>
                  <a:lumOff val="25000"/>
                </a:schemeClr>
              </a:solidFill>
              <a:latin typeface="Century Gothic" panose="020B0502020202020204" pitchFamily="34" charset="0"/>
              <a:ea typeface="方正兰亭中黑_GBK" panose="02000000000000000000" pitchFamily="2" charset="-122"/>
            </a:endParaRPr>
          </a:p>
        </p:txBody>
      </p:sp>
      <p:cxnSp>
        <p:nvCxnSpPr>
          <p:cNvPr id="10" name="直接连接符 9"/>
          <p:cNvCxnSpPr/>
          <p:nvPr/>
        </p:nvCxnSpPr>
        <p:spPr>
          <a:xfrm>
            <a:off x="3686629" y="4109902"/>
            <a:ext cx="650938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任意多边形 15"/>
          <p:cNvSpPr/>
          <p:nvPr/>
        </p:nvSpPr>
        <p:spPr>
          <a:xfrm>
            <a:off x="10196052" y="3404431"/>
            <a:ext cx="1995948" cy="3453569"/>
          </a:xfrm>
          <a:custGeom>
            <a:avLst/>
            <a:gdLst>
              <a:gd name="connsiteX0" fmla="*/ 863392 w 1995948"/>
              <a:gd name="connsiteY0" fmla="*/ 0 h 3453569"/>
              <a:gd name="connsiteX1" fmla="*/ 1995948 w 1995948"/>
              <a:gd name="connsiteY1" fmla="*/ 0 h 3453569"/>
              <a:gd name="connsiteX2" fmla="*/ 1995948 w 1995948"/>
              <a:gd name="connsiteY2" fmla="*/ 3453569 h 3453569"/>
              <a:gd name="connsiteX3" fmla="*/ 0 w 1995948"/>
              <a:gd name="connsiteY3" fmla="*/ 3453569 h 3453569"/>
            </a:gdLst>
            <a:ahLst/>
            <a:cxnLst>
              <a:cxn ang="0">
                <a:pos x="connsiteX0" y="connsiteY0"/>
              </a:cxn>
              <a:cxn ang="0">
                <a:pos x="connsiteX1" y="connsiteY1"/>
              </a:cxn>
              <a:cxn ang="0">
                <a:pos x="connsiteX2" y="connsiteY2"/>
              </a:cxn>
              <a:cxn ang="0">
                <a:pos x="connsiteX3" y="connsiteY3"/>
              </a:cxn>
            </a:cxnLst>
            <a:rect l="l" t="t" r="r" b="b"/>
            <a:pathLst>
              <a:path w="1995948" h="3453569">
                <a:moveTo>
                  <a:pt x="863392" y="0"/>
                </a:moveTo>
                <a:lnTo>
                  <a:pt x="1995948" y="0"/>
                </a:lnTo>
                <a:lnTo>
                  <a:pt x="1995948" y="3453569"/>
                </a:lnTo>
                <a:lnTo>
                  <a:pt x="0" y="3453569"/>
                </a:lnTo>
                <a:close/>
              </a:path>
            </a:pathLst>
          </a:cu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p:nvSpPr>
        <p:spPr>
          <a:xfrm flipV="1">
            <a:off x="10196052" y="-1"/>
            <a:ext cx="1995948" cy="3404431"/>
          </a:xfrm>
          <a:custGeom>
            <a:avLst/>
            <a:gdLst>
              <a:gd name="connsiteX0" fmla="*/ 0 w 1995948"/>
              <a:gd name="connsiteY0" fmla="*/ 3453569 h 3453569"/>
              <a:gd name="connsiteX1" fmla="*/ 1995948 w 1995948"/>
              <a:gd name="connsiteY1" fmla="*/ 3453569 h 3453569"/>
              <a:gd name="connsiteX2" fmla="*/ 1995948 w 1995948"/>
              <a:gd name="connsiteY2" fmla="*/ 0 h 3453569"/>
              <a:gd name="connsiteX3" fmla="*/ 863392 w 1995948"/>
              <a:gd name="connsiteY3" fmla="*/ 0 h 3453569"/>
            </a:gdLst>
            <a:ahLst/>
            <a:cxnLst>
              <a:cxn ang="0">
                <a:pos x="connsiteX0" y="connsiteY0"/>
              </a:cxn>
              <a:cxn ang="0">
                <a:pos x="connsiteX1" y="connsiteY1"/>
              </a:cxn>
              <a:cxn ang="0">
                <a:pos x="connsiteX2" y="connsiteY2"/>
              </a:cxn>
              <a:cxn ang="0">
                <a:pos x="connsiteX3" y="connsiteY3"/>
              </a:cxn>
            </a:cxnLst>
            <a:rect l="l" t="t" r="r" b="b"/>
            <a:pathLst>
              <a:path w="1995948" h="3453569">
                <a:moveTo>
                  <a:pt x="0" y="3453569"/>
                </a:moveTo>
                <a:lnTo>
                  <a:pt x="1995948" y="3453569"/>
                </a:lnTo>
                <a:lnTo>
                  <a:pt x="1995948" y="0"/>
                </a:lnTo>
                <a:lnTo>
                  <a:pt x="86339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1+#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par>
                          <p:cTn id="18" fill="hold">
                            <p:stCondLst>
                              <p:cond delay="1500"/>
                            </p:stCondLst>
                            <p:childTnLst>
                              <p:par>
                                <p:cTn id="19" presetID="2" presetClass="entr" presetSubtype="1"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0-#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bldLvl="0" animBg="1"/>
      <p:bldP spid="17" grpId="0" bldLvl="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2051050" y="297180"/>
            <a:ext cx="7065645" cy="65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lvl="1"/>
            <a:r>
              <a:rPr lang="zh-CN" altLang="en-US" sz="2400" b="1" dirty="0">
                <a:solidFill>
                  <a:schemeClr val="tx1"/>
                </a:solidFill>
                <a:latin typeface="微软雅黑" panose="020B0503020204020204" charset="-122"/>
                <a:ea typeface="微软雅黑" panose="020B0503020204020204" charset="-122"/>
                <a:sym typeface="+mn-ea"/>
              </a:rPr>
              <a:t>整合长效机制</a:t>
            </a:r>
            <a:endParaRPr lang="zh-CN" altLang="en-US" sz="2400" b="1" dirty="0">
              <a:solidFill>
                <a:schemeClr val="tx1"/>
              </a:solidFill>
              <a:latin typeface="微软雅黑" panose="020B0503020204020204" charset="-122"/>
              <a:ea typeface="微软雅黑" panose="020B0503020204020204" charset="-122"/>
              <a:sym typeface="+mn-ea"/>
            </a:endParaRPr>
          </a:p>
        </p:txBody>
      </p:sp>
      <p:sp>
        <p:nvSpPr>
          <p:cNvPr id="2" name="文本框 1"/>
          <p:cNvSpPr txBox="1"/>
          <p:nvPr/>
        </p:nvSpPr>
        <p:spPr>
          <a:xfrm>
            <a:off x="1097915" y="953770"/>
            <a:ext cx="9379585" cy="4707890"/>
          </a:xfrm>
          <a:prstGeom prst="rect">
            <a:avLst/>
          </a:prstGeom>
          <a:noFill/>
        </p:spPr>
        <p:txBody>
          <a:bodyPr wrap="square" rtlCol="0" anchor="t">
            <a:spAutoFit/>
          </a:bodyPr>
          <a:p>
            <a:pPr algn="l"/>
            <a:r>
              <a:rPr lang="zh-CN" altLang="en-US" sz="2000" dirty="0">
                <a:latin typeface="+mn-ea"/>
                <a:cs typeface="+mn-ea"/>
              </a:rPr>
              <a:t>政策文件：《财政部办公厅关于进一步完善涉农资金统筹整合长效机制更好服务乡村振兴战略的通知》（财办农〔2021〕18号）</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（一）实施范围：</a:t>
            </a:r>
            <a:r>
              <a:rPr lang="zh-CN" sz="2000" dirty="0">
                <a:latin typeface="+mn-ea"/>
                <a:cs typeface="+mn-ea"/>
              </a:rPr>
              <a:t>全</a:t>
            </a:r>
            <a:r>
              <a:rPr lang="zh-CN" altLang="en-US" sz="2000" dirty="0">
                <a:latin typeface="+mn-ea"/>
                <a:cs typeface="+mn-ea"/>
              </a:rPr>
              <a:t>县</a:t>
            </a:r>
            <a:endParaRPr lang="zh-CN" altLang="en-US" sz="2000" dirty="0">
              <a:latin typeface="+mn-ea"/>
              <a:cs typeface="+mn-ea"/>
            </a:endParaRPr>
          </a:p>
          <a:p>
            <a:pPr algn="l"/>
            <a:r>
              <a:rPr lang="zh-CN" altLang="en-US" sz="2000" dirty="0">
                <a:latin typeface="+mn-ea"/>
                <a:cs typeface="+mn-ea"/>
              </a:rPr>
              <a:t>（二）整合模式：大专项+任务清单</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三）落实措施：进一步明晰约束性和指导性任务年度清单，结合实际合理确定任务数量，避免“层层加码”，根据轻重缓急确定约束性任务数量，合理增加指导性任务数量和规模，建立调整优化和退出机制，做到约束性任务“有进有退”切实放权。同时合理设置指导性任务绩效目标，避免目标设置过于具体化，逐步由单一任务考核向行业综合考核转变。</a:t>
            </a:r>
            <a:endParaRPr lang="zh-CN" altLang="en-US" sz="2000" dirty="0">
              <a:latin typeface="+mn-ea"/>
              <a:cs typeface="+mn-ea"/>
            </a:endParaRPr>
          </a:p>
          <a:p>
            <a:pPr algn="l"/>
            <a:endParaRPr lang="zh-CN" altLang="en-US" sz="2000" dirty="0">
              <a:latin typeface="+mn-ea"/>
              <a:cs typeface="+mn-ea"/>
            </a:endParaRPr>
          </a:p>
          <a:p>
            <a:pPr algn="l"/>
            <a:r>
              <a:rPr lang="zh-CN" altLang="en-US" sz="2000" dirty="0">
                <a:latin typeface="+mn-ea"/>
                <a:cs typeface="+mn-ea"/>
              </a:rPr>
              <a:t>（四）定期调度制度：加强对县级改革情况、数据的收集、整理和分析，全面掌握本地区整合工作推进情况。</a:t>
            </a:r>
            <a:endParaRPr lang="zh-CN" altLang="en-US" sz="2000" dirty="0">
              <a:latin typeface="+mn-ea"/>
              <a:cs typeface="+mn-ea"/>
            </a:endParaRPr>
          </a:p>
          <a:p>
            <a:pPr algn="l"/>
            <a:endParaRPr lang="zh-CN" altLang="en-US" sz="2000" dirty="0">
              <a:latin typeface="+mn-ea"/>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图片占位符 22"/>
          <p:cNvPicPr>
            <a:picLocks noChangeAspect="1"/>
          </p:cNvPicPr>
          <p:nvPr/>
        </p:nvPicPr>
        <p:blipFill>
          <a:blip r:embed="rId1" cstate="screen"/>
          <a:srcRect/>
          <a:stretch>
            <a:fillRect/>
          </a:stretch>
        </p:blipFill>
        <p:spPr>
          <a:xfrm>
            <a:off x="5352084" y="0"/>
            <a:ext cx="6839917" cy="6858000"/>
          </a:xfrm>
          <a:custGeom>
            <a:avLst/>
            <a:gdLst>
              <a:gd name="connsiteX0" fmla="*/ 1330366 w 6839917"/>
              <a:gd name="connsiteY0" fmla="*/ 0 h 6873204"/>
              <a:gd name="connsiteX1" fmla="*/ 6839917 w 6839917"/>
              <a:gd name="connsiteY1" fmla="*/ 0 h 6873204"/>
              <a:gd name="connsiteX2" fmla="*/ 6839917 w 6839917"/>
              <a:gd name="connsiteY2" fmla="*/ 6873204 h 6873204"/>
              <a:gd name="connsiteX3" fmla="*/ 0 w 6839917"/>
              <a:gd name="connsiteY3" fmla="*/ 6873204 h 6873204"/>
              <a:gd name="connsiteX4" fmla="*/ 1982167 w 6839917"/>
              <a:gd name="connsiteY4" fmla="*/ 3453730 h 6873204"/>
              <a:gd name="connsiteX5" fmla="*/ 648667 w 6839917"/>
              <a:gd name="connsiteY5" fmla="*/ 1139155 h 68732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839917" h="6873204">
                <a:moveTo>
                  <a:pt x="1330366" y="0"/>
                </a:moveTo>
                <a:lnTo>
                  <a:pt x="6839917" y="0"/>
                </a:lnTo>
                <a:lnTo>
                  <a:pt x="6839917" y="6873204"/>
                </a:lnTo>
                <a:lnTo>
                  <a:pt x="0" y="6873204"/>
                </a:lnTo>
                <a:lnTo>
                  <a:pt x="1982167" y="3453730"/>
                </a:lnTo>
                <a:lnTo>
                  <a:pt x="648667" y="1139155"/>
                </a:lnTo>
                <a:close/>
              </a:path>
            </a:pathLst>
          </a:custGeom>
        </p:spPr>
      </p:pic>
      <p:sp>
        <p:nvSpPr>
          <p:cNvPr id="2" name="等腰三角形 1"/>
          <p:cNvSpPr/>
          <p:nvPr/>
        </p:nvSpPr>
        <p:spPr>
          <a:xfrm>
            <a:off x="5984101" y="0"/>
            <a:ext cx="1325880" cy="1143000"/>
          </a:xfrm>
          <a:prstGeom prst="triangle">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等腰三角形 2"/>
          <p:cNvSpPr/>
          <p:nvPr/>
        </p:nvSpPr>
        <p:spPr>
          <a:xfrm flipV="1">
            <a:off x="5984101" y="1143000"/>
            <a:ext cx="1325880" cy="1143000"/>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等腰三角形 3"/>
          <p:cNvSpPr/>
          <p:nvPr/>
        </p:nvSpPr>
        <p:spPr>
          <a:xfrm flipV="1">
            <a:off x="6647041" y="0"/>
            <a:ext cx="1325880" cy="1143000"/>
          </a:xfrm>
          <a:prstGeom prst="triangle">
            <a:avLst/>
          </a:prstGeom>
          <a:solidFill>
            <a:srgbClr val="EB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a:off x="6646020" y="1143000"/>
            <a:ext cx="1325880" cy="1143000"/>
          </a:xfrm>
          <a:prstGeom prst="triangle">
            <a:avLst/>
          </a:prstGeom>
          <a:solidFill>
            <a:srgbClr val="ED37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等腰三角形 5"/>
          <p:cNvSpPr/>
          <p:nvPr/>
        </p:nvSpPr>
        <p:spPr>
          <a:xfrm flipV="1">
            <a:off x="6647041" y="2286000"/>
            <a:ext cx="1325880" cy="1143000"/>
          </a:xfrm>
          <a:prstGeom prst="triangle">
            <a:avLst/>
          </a:prstGeom>
          <a:solidFill>
            <a:srgbClr val="EB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p:nvSpPr>
        <p:spPr>
          <a:xfrm>
            <a:off x="7308960" y="2286000"/>
            <a:ext cx="1325880" cy="1143000"/>
          </a:xfrm>
          <a:prstGeom prst="triangle">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p:nvSpPr>
        <p:spPr>
          <a:xfrm flipV="1">
            <a:off x="7971900" y="2286000"/>
            <a:ext cx="1325880" cy="1143000"/>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等腰三角形 8"/>
          <p:cNvSpPr/>
          <p:nvPr/>
        </p:nvSpPr>
        <p:spPr>
          <a:xfrm flipV="1">
            <a:off x="7308960" y="3429000"/>
            <a:ext cx="1325880" cy="1143000"/>
          </a:xfrm>
          <a:prstGeom prst="triangle">
            <a:avLst/>
          </a:prstGeom>
          <a:solidFill>
            <a:srgbClr val="ED37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nvSpPr>
        <p:spPr>
          <a:xfrm>
            <a:off x="6645510" y="3429000"/>
            <a:ext cx="1325880" cy="1143000"/>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flipV="1">
            <a:off x="6645510" y="4571999"/>
            <a:ext cx="1325880" cy="11430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a:off x="5981039" y="4571999"/>
            <a:ext cx="1325880" cy="1143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等腰三角形 19"/>
          <p:cNvSpPr/>
          <p:nvPr/>
        </p:nvSpPr>
        <p:spPr>
          <a:xfrm flipV="1">
            <a:off x="5984100" y="5714999"/>
            <a:ext cx="1325880" cy="1143001"/>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等腰三角形 20"/>
          <p:cNvSpPr/>
          <p:nvPr/>
        </p:nvSpPr>
        <p:spPr>
          <a:xfrm>
            <a:off x="5319630" y="5714999"/>
            <a:ext cx="1325880" cy="114300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p:cNvSpPr/>
          <p:nvPr/>
        </p:nvSpPr>
        <p:spPr>
          <a:xfrm>
            <a:off x="1794923" y="2697280"/>
            <a:ext cx="3524707" cy="1862048"/>
          </a:xfrm>
          <a:prstGeom prst="rect">
            <a:avLst/>
          </a:prstGeom>
          <a:noFill/>
        </p:spPr>
        <p:txBody>
          <a:bodyPr wrap="square" lIns="91440" tIns="45720" rIns="91440" bIns="45720">
            <a:spAutoFit/>
          </a:bodyPr>
          <a:lstStyle/>
          <a:p>
            <a:pPr algn="ctr"/>
            <a:r>
              <a:rPr lang="zh-CN" altLang="en-US" sz="11500" b="0" cap="none" spc="0" dirty="0" smtClean="0">
                <a:ln w="0"/>
                <a:effectLst>
                  <a:reflection blurRad="6350" stA="53000" endA="300" endPos="35500" dir="5400000" sy="-90000" algn="bl" rotWithShape="0"/>
                </a:effectLst>
              </a:rPr>
              <a:t>谢谢！</a:t>
            </a:r>
            <a:endParaRPr lang="zh-CN" altLang="en-US" sz="11500" b="0" cap="none" spc="0" dirty="0">
              <a:ln w="0"/>
              <a:effectLst>
                <a:reflection blurRad="6350" stA="53000" endA="300" endPos="35500" dir="5400000" sy="-90000" algn="bl" rotWithShape="0"/>
              </a:effectLst>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100000">
                                          <p:val>
                                            <p:strVal val="#ppt_x"/>
                                          </p:val>
                                        </p:tav>
                                      </p:tavLst>
                                    </p:anim>
                                    <p:anim calcmode="lin" valueType="num">
                                      <p:cBhvr>
                                        <p:cTn id="8" dur="500" fill="hold"/>
                                        <p:tgtEl>
                                          <p:spTgt spid="2"/>
                                        </p:tgtEl>
                                        <p:attrNameLst>
                                          <p:attrName>ppt_y</p:attrName>
                                        </p:attrNameLst>
                                      </p:cBhvr>
                                      <p:tavLst>
                                        <p:tav tm="0">
                                          <p:val>
                                            <p:strVal val="#ppt_y+#ppt_h/2"/>
                                          </p:val>
                                        </p:tav>
                                        <p:tav tm="100000">
                                          <p:val>
                                            <p:strVal val="#ppt_y"/>
                                          </p:val>
                                        </p:tav>
                                      </p:tavLst>
                                    </p:anim>
                                    <p:anim calcmode="lin" valueType="num">
                                      <p:cBhvr>
                                        <p:cTn id="9" dur="500" fill="hold"/>
                                        <p:tgtEl>
                                          <p:spTgt spid="2"/>
                                        </p:tgtEl>
                                        <p:attrNameLst>
                                          <p:attrName>ppt_w</p:attrName>
                                        </p:attrNameLst>
                                      </p:cBhvr>
                                      <p:tavLst>
                                        <p:tav tm="0">
                                          <p:val>
                                            <p:strVal val="#ppt_w"/>
                                          </p:val>
                                        </p:tav>
                                        <p:tav tm="100000">
                                          <p:val>
                                            <p:strVal val="#ppt_w"/>
                                          </p:val>
                                        </p:tav>
                                      </p:tavLst>
                                    </p:anim>
                                    <p:anim calcmode="lin" valueType="num">
                                      <p:cBhvr>
                                        <p:cTn id="10" dur="500" fill="hold"/>
                                        <p:tgtEl>
                                          <p:spTgt spid="2"/>
                                        </p:tgtEl>
                                        <p:attrNameLst>
                                          <p:attrName>ppt_h</p:attrName>
                                        </p:attrNameLst>
                                      </p:cBhvr>
                                      <p:tavLst>
                                        <p:tav tm="0">
                                          <p:val>
                                            <p:fltVal val="0"/>
                                          </p:val>
                                        </p:tav>
                                        <p:tav tm="100000">
                                          <p:val>
                                            <p:strVal val="#ppt_h"/>
                                          </p:val>
                                        </p:tav>
                                      </p:tavLst>
                                    </p:anim>
                                  </p:childTnLst>
                                </p:cTn>
                              </p:par>
                              <p:par>
                                <p:cTn id="11" presetID="17" presetClass="entr" presetSubtype="1"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ppt_x</p:attrName>
                                        </p:attrNameLst>
                                      </p:cBhvr>
                                      <p:tavLst>
                                        <p:tav tm="0">
                                          <p:val>
                                            <p:strVal val="#ppt_x"/>
                                          </p:val>
                                        </p:tav>
                                        <p:tav tm="100000">
                                          <p:val>
                                            <p:strVal val="#ppt_x"/>
                                          </p:val>
                                        </p:tav>
                                      </p:tavLst>
                                    </p:anim>
                                    <p:anim calcmode="lin" valueType="num">
                                      <p:cBhvr>
                                        <p:cTn id="14" dur="500" fill="hold"/>
                                        <p:tgtEl>
                                          <p:spTgt spid="3"/>
                                        </p:tgtEl>
                                        <p:attrNameLst>
                                          <p:attrName>ppt_y</p:attrName>
                                        </p:attrNameLst>
                                      </p:cBhvr>
                                      <p:tavLst>
                                        <p:tav tm="0">
                                          <p:val>
                                            <p:strVal val="#ppt_y-#ppt_h/2"/>
                                          </p:val>
                                        </p:tav>
                                        <p:tav tm="100000">
                                          <p:val>
                                            <p:strVal val="#ppt_y"/>
                                          </p:val>
                                        </p:tav>
                                      </p:tavLst>
                                    </p:anim>
                                    <p:anim calcmode="lin" valueType="num">
                                      <p:cBhvr>
                                        <p:cTn id="15" dur="500" fill="hold"/>
                                        <p:tgtEl>
                                          <p:spTgt spid="3"/>
                                        </p:tgtEl>
                                        <p:attrNameLst>
                                          <p:attrName>ppt_w</p:attrName>
                                        </p:attrNameLst>
                                      </p:cBhvr>
                                      <p:tavLst>
                                        <p:tav tm="0">
                                          <p:val>
                                            <p:strVal val="#ppt_w"/>
                                          </p:val>
                                        </p:tav>
                                        <p:tav tm="100000">
                                          <p:val>
                                            <p:strVal val="#ppt_w"/>
                                          </p:val>
                                        </p:tav>
                                      </p:tavLst>
                                    </p:anim>
                                    <p:anim calcmode="lin" valueType="num">
                                      <p:cBhvr>
                                        <p:cTn id="16" dur="500" fill="hold"/>
                                        <p:tgtEl>
                                          <p:spTgt spid="3"/>
                                        </p:tgtEl>
                                        <p:attrNameLst>
                                          <p:attrName>ppt_h</p:attrName>
                                        </p:attrNameLst>
                                      </p:cBhvr>
                                      <p:tavLst>
                                        <p:tav tm="0">
                                          <p:val>
                                            <p:fltVal val="0"/>
                                          </p:val>
                                        </p:tav>
                                        <p:tav tm="100000">
                                          <p:val>
                                            <p:strVal val="#ppt_h"/>
                                          </p:val>
                                        </p:tav>
                                      </p:tavLst>
                                    </p:anim>
                                  </p:childTnLst>
                                </p:cTn>
                              </p:par>
                              <p:par>
                                <p:cTn id="17" presetID="17" presetClass="entr" presetSubtype="1"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ppt_x</p:attrName>
                                        </p:attrNameLst>
                                      </p:cBhvr>
                                      <p:tavLst>
                                        <p:tav tm="0">
                                          <p:val>
                                            <p:strVal val="#ppt_x"/>
                                          </p:val>
                                        </p:tav>
                                        <p:tav tm="100000">
                                          <p:val>
                                            <p:strVal val="#ppt_x"/>
                                          </p:val>
                                        </p:tav>
                                      </p:tavLst>
                                    </p:anim>
                                    <p:anim calcmode="lin" valueType="num">
                                      <p:cBhvr>
                                        <p:cTn id="20" dur="500" fill="hold"/>
                                        <p:tgtEl>
                                          <p:spTgt spid="4"/>
                                        </p:tgtEl>
                                        <p:attrNameLst>
                                          <p:attrName>ppt_y</p:attrName>
                                        </p:attrNameLst>
                                      </p:cBhvr>
                                      <p:tavLst>
                                        <p:tav tm="0">
                                          <p:val>
                                            <p:strVal val="#ppt_y-#ppt_h/2"/>
                                          </p:val>
                                        </p:tav>
                                        <p:tav tm="100000">
                                          <p:val>
                                            <p:strVal val="#ppt_y"/>
                                          </p:val>
                                        </p:tav>
                                      </p:tavLst>
                                    </p:anim>
                                    <p:anim calcmode="lin" valueType="num">
                                      <p:cBhvr>
                                        <p:cTn id="21" dur="500" fill="hold"/>
                                        <p:tgtEl>
                                          <p:spTgt spid="4"/>
                                        </p:tgtEl>
                                        <p:attrNameLst>
                                          <p:attrName>ppt_w</p:attrName>
                                        </p:attrNameLst>
                                      </p:cBhvr>
                                      <p:tavLst>
                                        <p:tav tm="0">
                                          <p:val>
                                            <p:strVal val="#ppt_w"/>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childTnLst>
                                </p:cTn>
                              </p:par>
                              <p:par>
                                <p:cTn id="23" presetID="17" presetClass="entr" presetSubtype="4"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p:cTn id="25" dur="500" fill="hold"/>
                                        <p:tgtEl>
                                          <p:spTgt spid="5"/>
                                        </p:tgtEl>
                                        <p:attrNameLst>
                                          <p:attrName>ppt_x</p:attrName>
                                        </p:attrNameLst>
                                      </p:cBhvr>
                                      <p:tavLst>
                                        <p:tav tm="0">
                                          <p:val>
                                            <p:strVal val="#ppt_x"/>
                                          </p:val>
                                        </p:tav>
                                        <p:tav tm="100000">
                                          <p:val>
                                            <p:strVal val="#ppt_x"/>
                                          </p:val>
                                        </p:tav>
                                      </p:tavLst>
                                    </p:anim>
                                    <p:anim calcmode="lin" valueType="num">
                                      <p:cBhvr>
                                        <p:cTn id="26" dur="500" fill="hold"/>
                                        <p:tgtEl>
                                          <p:spTgt spid="5"/>
                                        </p:tgtEl>
                                        <p:attrNameLst>
                                          <p:attrName>ppt_y</p:attrName>
                                        </p:attrNameLst>
                                      </p:cBhvr>
                                      <p:tavLst>
                                        <p:tav tm="0">
                                          <p:val>
                                            <p:strVal val="#ppt_y+#ppt_h/2"/>
                                          </p:val>
                                        </p:tav>
                                        <p:tav tm="100000">
                                          <p:val>
                                            <p:strVal val="#ppt_y"/>
                                          </p:val>
                                        </p:tav>
                                      </p:tavLst>
                                    </p:anim>
                                    <p:anim calcmode="lin" valueType="num">
                                      <p:cBhvr>
                                        <p:cTn id="27" dur="500" fill="hold"/>
                                        <p:tgtEl>
                                          <p:spTgt spid="5"/>
                                        </p:tgtEl>
                                        <p:attrNameLst>
                                          <p:attrName>ppt_w</p:attrName>
                                        </p:attrNameLst>
                                      </p:cBhvr>
                                      <p:tavLst>
                                        <p:tav tm="0">
                                          <p:val>
                                            <p:strVal val="#ppt_w"/>
                                          </p:val>
                                        </p:tav>
                                        <p:tav tm="100000">
                                          <p:val>
                                            <p:strVal val="#ppt_w"/>
                                          </p:val>
                                        </p:tav>
                                      </p:tavLst>
                                    </p:anim>
                                    <p:anim calcmode="lin" valueType="num">
                                      <p:cBhvr>
                                        <p:cTn id="28" dur="500" fill="hold"/>
                                        <p:tgtEl>
                                          <p:spTgt spid="5"/>
                                        </p:tgtEl>
                                        <p:attrNameLst>
                                          <p:attrName>ppt_h</p:attrName>
                                        </p:attrNameLst>
                                      </p:cBhvr>
                                      <p:tavLst>
                                        <p:tav tm="0">
                                          <p:val>
                                            <p:fltVal val="0"/>
                                          </p:val>
                                        </p:tav>
                                        <p:tav tm="100000">
                                          <p:val>
                                            <p:strVal val="#ppt_h"/>
                                          </p:val>
                                        </p:tav>
                                      </p:tavLst>
                                    </p:anim>
                                  </p:childTnLst>
                                </p:cTn>
                              </p:par>
                              <p:par>
                                <p:cTn id="29" presetID="17" presetClass="entr" presetSubtype="1" fill="hold" grpId="0" nodeType="with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p:cTn id="31" dur="500" fill="hold"/>
                                        <p:tgtEl>
                                          <p:spTgt spid="6"/>
                                        </p:tgtEl>
                                        <p:attrNameLst>
                                          <p:attrName>ppt_x</p:attrName>
                                        </p:attrNameLst>
                                      </p:cBhvr>
                                      <p:tavLst>
                                        <p:tav tm="0">
                                          <p:val>
                                            <p:strVal val="#ppt_x"/>
                                          </p:val>
                                        </p:tav>
                                        <p:tav tm="100000">
                                          <p:val>
                                            <p:strVal val="#ppt_x"/>
                                          </p:val>
                                        </p:tav>
                                      </p:tavLst>
                                    </p:anim>
                                    <p:anim calcmode="lin" valueType="num">
                                      <p:cBhvr>
                                        <p:cTn id="32" dur="500" fill="hold"/>
                                        <p:tgtEl>
                                          <p:spTgt spid="6"/>
                                        </p:tgtEl>
                                        <p:attrNameLst>
                                          <p:attrName>ppt_y</p:attrName>
                                        </p:attrNameLst>
                                      </p:cBhvr>
                                      <p:tavLst>
                                        <p:tav tm="0">
                                          <p:val>
                                            <p:strVal val="#ppt_y-#ppt_h/2"/>
                                          </p:val>
                                        </p:tav>
                                        <p:tav tm="100000">
                                          <p:val>
                                            <p:strVal val="#ppt_y"/>
                                          </p:val>
                                        </p:tav>
                                      </p:tavLst>
                                    </p:anim>
                                    <p:anim calcmode="lin" valueType="num">
                                      <p:cBhvr>
                                        <p:cTn id="33" dur="500" fill="hold"/>
                                        <p:tgtEl>
                                          <p:spTgt spid="6"/>
                                        </p:tgtEl>
                                        <p:attrNameLst>
                                          <p:attrName>ppt_w</p:attrName>
                                        </p:attrNameLst>
                                      </p:cBhvr>
                                      <p:tavLst>
                                        <p:tav tm="0">
                                          <p:val>
                                            <p:strVal val="#ppt_w"/>
                                          </p:val>
                                        </p:tav>
                                        <p:tav tm="100000">
                                          <p:val>
                                            <p:strVal val="#ppt_w"/>
                                          </p:val>
                                        </p:tav>
                                      </p:tavLst>
                                    </p:anim>
                                    <p:anim calcmode="lin" valueType="num">
                                      <p:cBhvr>
                                        <p:cTn id="34" dur="500" fill="hold"/>
                                        <p:tgtEl>
                                          <p:spTgt spid="6"/>
                                        </p:tgtEl>
                                        <p:attrNameLst>
                                          <p:attrName>ppt_h</p:attrName>
                                        </p:attrNameLst>
                                      </p:cBhvr>
                                      <p:tavLst>
                                        <p:tav tm="0">
                                          <p:val>
                                            <p:fltVal val="0"/>
                                          </p:val>
                                        </p:tav>
                                        <p:tav tm="100000">
                                          <p:val>
                                            <p:strVal val="#ppt_h"/>
                                          </p:val>
                                        </p:tav>
                                      </p:tavLst>
                                    </p:anim>
                                  </p:childTnLst>
                                </p:cTn>
                              </p:par>
                              <p:par>
                                <p:cTn id="35" presetID="17" presetClass="entr" presetSubtype="4" fill="hold" grpId="0" nodeType="withEffect">
                                  <p:stCondLst>
                                    <p:cond delay="0"/>
                                  </p:stCondLst>
                                  <p:childTnLst>
                                    <p:set>
                                      <p:cBhvr>
                                        <p:cTn id="36" dur="1" fill="hold">
                                          <p:stCondLst>
                                            <p:cond delay="0"/>
                                          </p:stCondLst>
                                        </p:cTn>
                                        <p:tgtEl>
                                          <p:spTgt spid="7"/>
                                        </p:tgtEl>
                                        <p:attrNameLst>
                                          <p:attrName>style.visibility</p:attrName>
                                        </p:attrNameLst>
                                      </p:cBhvr>
                                      <p:to>
                                        <p:strVal val="visible"/>
                                      </p:to>
                                    </p:set>
                                    <p:anim calcmode="lin" valueType="num">
                                      <p:cBhvr>
                                        <p:cTn id="37" dur="500" fill="hold"/>
                                        <p:tgtEl>
                                          <p:spTgt spid="7"/>
                                        </p:tgtEl>
                                        <p:attrNameLst>
                                          <p:attrName>ppt_x</p:attrName>
                                        </p:attrNameLst>
                                      </p:cBhvr>
                                      <p:tavLst>
                                        <p:tav tm="0">
                                          <p:val>
                                            <p:strVal val="#ppt_x"/>
                                          </p:val>
                                        </p:tav>
                                        <p:tav tm="100000">
                                          <p:val>
                                            <p:strVal val="#ppt_x"/>
                                          </p:val>
                                        </p:tav>
                                      </p:tavLst>
                                    </p:anim>
                                    <p:anim calcmode="lin" valueType="num">
                                      <p:cBhvr>
                                        <p:cTn id="38" dur="500" fill="hold"/>
                                        <p:tgtEl>
                                          <p:spTgt spid="7"/>
                                        </p:tgtEl>
                                        <p:attrNameLst>
                                          <p:attrName>ppt_y</p:attrName>
                                        </p:attrNameLst>
                                      </p:cBhvr>
                                      <p:tavLst>
                                        <p:tav tm="0">
                                          <p:val>
                                            <p:strVal val="#ppt_y+#ppt_h/2"/>
                                          </p:val>
                                        </p:tav>
                                        <p:tav tm="100000">
                                          <p:val>
                                            <p:strVal val="#ppt_y"/>
                                          </p:val>
                                        </p:tav>
                                      </p:tavLst>
                                    </p:anim>
                                    <p:anim calcmode="lin" valueType="num">
                                      <p:cBhvr>
                                        <p:cTn id="39" dur="500" fill="hold"/>
                                        <p:tgtEl>
                                          <p:spTgt spid="7"/>
                                        </p:tgtEl>
                                        <p:attrNameLst>
                                          <p:attrName>ppt_w</p:attrName>
                                        </p:attrNameLst>
                                      </p:cBhvr>
                                      <p:tavLst>
                                        <p:tav tm="0">
                                          <p:val>
                                            <p:strVal val="#ppt_w"/>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childTnLst>
                                </p:cTn>
                              </p:par>
                              <p:par>
                                <p:cTn id="41" presetID="17" presetClass="entr" presetSubtype="1" fill="hold" grpId="0" nodeType="with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p:cTn id="43" dur="500" fill="hold"/>
                                        <p:tgtEl>
                                          <p:spTgt spid="8"/>
                                        </p:tgtEl>
                                        <p:attrNameLst>
                                          <p:attrName>ppt_x</p:attrName>
                                        </p:attrNameLst>
                                      </p:cBhvr>
                                      <p:tavLst>
                                        <p:tav tm="0">
                                          <p:val>
                                            <p:strVal val="#ppt_x"/>
                                          </p:val>
                                        </p:tav>
                                        <p:tav tm="100000">
                                          <p:val>
                                            <p:strVal val="#ppt_x"/>
                                          </p:val>
                                        </p:tav>
                                      </p:tavLst>
                                    </p:anim>
                                    <p:anim calcmode="lin" valueType="num">
                                      <p:cBhvr>
                                        <p:cTn id="44" dur="500" fill="hold"/>
                                        <p:tgtEl>
                                          <p:spTgt spid="8"/>
                                        </p:tgtEl>
                                        <p:attrNameLst>
                                          <p:attrName>ppt_y</p:attrName>
                                        </p:attrNameLst>
                                      </p:cBhvr>
                                      <p:tavLst>
                                        <p:tav tm="0">
                                          <p:val>
                                            <p:strVal val="#ppt_y-#ppt_h/2"/>
                                          </p:val>
                                        </p:tav>
                                        <p:tav tm="100000">
                                          <p:val>
                                            <p:strVal val="#ppt_y"/>
                                          </p:val>
                                        </p:tav>
                                      </p:tavLst>
                                    </p:anim>
                                    <p:anim calcmode="lin" valueType="num">
                                      <p:cBhvr>
                                        <p:cTn id="45" dur="500" fill="hold"/>
                                        <p:tgtEl>
                                          <p:spTgt spid="8"/>
                                        </p:tgtEl>
                                        <p:attrNameLst>
                                          <p:attrName>ppt_w</p:attrName>
                                        </p:attrNameLst>
                                      </p:cBhvr>
                                      <p:tavLst>
                                        <p:tav tm="0">
                                          <p:val>
                                            <p:strVal val="#ppt_w"/>
                                          </p:val>
                                        </p:tav>
                                        <p:tav tm="100000">
                                          <p:val>
                                            <p:strVal val="#ppt_w"/>
                                          </p:val>
                                        </p:tav>
                                      </p:tavLst>
                                    </p:anim>
                                    <p:anim calcmode="lin" valueType="num">
                                      <p:cBhvr>
                                        <p:cTn id="46" dur="500" fill="hold"/>
                                        <p:tgtEl>
                                          <p:spTgt spid="8"/>
                                        </p:tgtEl>
                                        <p:attrNameLst>
                                          <p:attrName>ppt_h</p:attrName>
                                        </p:attrNameLst>
                                      </p:cBhvr>
                                      <p:tavLst>
                                        <p:tav tm="0">
                                          <p:val>
                                            <p:fltVal val="0"/>
                                          </p:val>
                                        </p:tav>
                                        <p:tav tm="100000">
                                          <p:val>
                                            <p:strVal val="#ppt_h"/>
                                          </p:val>
                                        </p:tav>
                                      </p:tavLst>
                                    </p:anim>
                                  </p:childTnLst>
                                </p:cTn>
                              </p:par>
                              <p:par>
                                <p:cTn id="47" presetID="17" presetClass="entr" presetSubtype="1" fill="hold" grpId="0" nodeType="withEffect">
                                  <p:stCondLst>
                                    <p:cond delay="0"/>
                                  </p:stCondLst>
                                  <p:childTnLst>
                                    <p:set>
                                      <p:cBhvr>
                                        <p:cTn id="48" dur="1" fill="hold">
                                          <p:stCondLst>
                                            <p:cond delay="0"/>
                                          </p:stCondLst>
                                        </p:cTn>
                                        <p:tgtEl>
                                          <p:spTgt spid="9"/>
                                        </p:tgtEl>
                                        <p:attrNameLst>
                                          <p:attrName>style.visibility</p:attrName>
                                        </p:attrNameLst>
                                      </p:cBhvr>
                                      <p:to>
                                        <p:strVal val="visible"/>
                                      </p:to>
                                    </p:set>
                                    <p:anim calcmode="lin" valueType="num">
                                      <p:cBhvr>
                                        <p:cTn id="49" dur="500" fill="hold"/>
                                        <p:tgtEl>
                                          <p:spTgt spid="9"/>
                                        </p:tgtEl>
                                        <p:attrNameLst>
                                          <p:attrName>ppt_x</p:attrName>
                                        </p:attrNameLst>
                                      </p:cBhvr>
                                      <p:tavLst>
                                        <p:tav tm="0">
                                          <p:val>
                                            <p:strVal val="#ppt_x"/>
                                          </p:val>
                                        </p:tav>
                                        <p:tav tm="100000">
                                          <p:val>
                                            <p:strVal val="#ppt_x"/>
                                          </p:val>
                                        </p:tav>
                                      </p:tavLst>
                                    </p:anim>
                                    <p:anim calcmode="lin" valueType="num">
                                      <p:cBhvr>
                                        <p:cTn id="50" dur="500" fill="hold"/>
                                        <p:tgtEl>
                                          <p:spTgt spid="9"/>
                                        </p:tgtEl>
                                        <p:attrNameLst>
                                          <p:attrName>ppt_y</p:attrName>
                                        </p:attrNameLst>
                                      </p:cBhvr>
                                      <p:tavLst>
                                        <p:tav tm="0">
                                          <p:val>
                                            <p:strVal val="#ppt_y-#ppt_h/2"/>
                                          </p:val>
                                        </p:tav>
                                        <p:tav tm="100000">
                                          <p:val>
                                            <p:strVal val="#ppt_y"/>
                                          </p:val>
                                        </p:tav>
                                      </p:tavLst>
                                    </p:anim>
                                    <p:anim calcmode="lin" valueType="num">
                                      <p:cBhvr>
                                        <p:cTn id="51" dur="500" fill="hold"/>
                                        <p:tgtEl>
                                          <p:spTgt spid="9"/>
                                        </p:tgtEl>
                                        <p:attrNameLst>
                                          <p:attrName>ppt_w</p:attrName>
                                        </p:attrNameLst>
                                      </p:cBhvr>
                                      <p:tavLst>
                                        <p:tav tm="0">
                                          <p:val>
                                            <p:strVal val="#ppt_w"/>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childTnLst>
                                </p:cTn>
                              </p:par>
                              <p:par>
                                <p:cTn id="53" presetID="17" presetClass="entr" presetSubtype="4" fill="hold" grpId="0" nodeType="withEffect">
                                  <p:stCondLst>
                                    <p:cond delay="0"/>
                                  </p:stCondLst>
                                  <p:childTnLst>
                                    <p:set>
                                      <p:cBhvr>
                                        <p:cTn id="54" dur="1" fill="hold">
                                          <p:stCondLst>
                                            <p:cond delay="0"/>
                                          </p:stCondLst>
                                        </p:cTn>
                                        <p:tgtEl>
                                          <p:spTgt spid="10"/>
                                        </p:tgtEl>
                                        <p:attrNameLst>
                                          <p:attrName>style.visibility</p:attrName>
                                        </p:attrNameLst>
                                      </p:cBhvr>
                                      <p:to>
                                        <p:strVal val="visible"/>
                                      </p:to>
                                    </p:set>
                                    <p:anim calcmode="lin" valueType="num">
                                      <p:cBhvr>
                                        <p:cTn id="55" dur="500" fill="hold"/>
                                        <p:tgtEl>
                                          <p:spTgt spid="10"/>
                                        </p:tgtEl>
                                        <p:attrNameLst>
                                          <p:attrName>ppt_x</p:attrName>
                                        </p:attrNameLst>
                                      </p:cBhvr>
                                      <p:tavLst>
                                        <p:tav tm="0">
                                          <p:val>
                                            <p:strVal val="#ppt_x"/>
                                          </p:val>
                                        </p:tav>
                                        <p:tav tm="100000">
                                          <p:val>
                                            <p:strVal val="#ppt_x"/>
                                          </p:val>
                                        </p:tav>
                                      </p:tavLst>
                                    </p:anim>
                                    <p:anim calcmode="lin" valueType="num">
                                      <p:cBhvr>
                                        <p:cTn id="56" dur="500" fill="hold"/>
                                        <p:tgtEl>
                                          <p:spTgt spid="10"/>
                                        </p:tgtEl>
                                        <p:attrNameLst>
                                          <p:attrName>ppt_y</p:attrName>
                                        </p:attrNameLst>
                                      </p:cBhvr>
                                      <p:tavLst>
                                        <p:tav tm="0">
                                          <p:val>
                                            <p:strVal val="#ppt_y+#ppt_h/2"/>
                                          </p:val>
                                        </p:tav>
                                        <p:tav tm="100000">
                                          <p:val>
                                            <p:strVal val="#ppt_y"/>
                                          </p:val>
                                        </p:tav>
                                      </p:tavLst>
                                    </p:anim>
                                    <p:anim calcmode="lin" valueType="num">
                                      <p:cBhvr>
                                        <p:cTn id="57" dur="500" fill="hold"/>
                                        <p:tgtEl>
                                          <p:spTgt spid="10"/>
                                        </p:tgtEl>
                                        <p:attrNameLst>
                                          <p:attrName>ppt_w</p:attrName>
                                        </p:attrNameLst>
                                      </p:cBhvr>
                                      <p:tavLst>
                                        <p:tav tm="0">
                                          <p:val>
                                            <p:strVal val="#ppt_w"/>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childTnLst>
                                </p:cTn>
                              </p:par>
                              <p:par>
                                <p:cTn id="59" presetID="17" presetClass="entr" presetSubtype="1" fill="hold" grpId="0" nodeType="withEffect">
                                  <p:stCondLst>
                                    <p:cond delay="0"/>
                                  </p:stCondLst>
                                  <p:childTnLst>
                                    <p:set>
                                      <p:cBhvr>
                                        <p:cTn id="60" dur="1" fill="hold">
                                          <p:stCondLst>
                                            <p:cond delay="0"/>
                                          </p:stCondLst>
                                        </p:cTn>
                                        <p:tgtEl>
                                          <p:spTgt spid="11"/>
                                        </p:tgtEl>
                                        <p:attrNameLst>
                                          <p:attrName>style.visibility</p:attrName>
                                        </p:attrNameLst>
                                      </p:cBhvr>
                                      <p:to>
                                        <p:strVal val="visible"/>
                                      </p:to>
                                    </p:set>
                                    <p:anim calcmode="lin" valueType="num">
                                      <p:cBhvr>
                                        <p:cTn id="61" dur="500" fill="hold"/>
                                        <p:tgtEl>
                                          <p:spTgt spid="11"/>
                                        </p:tgtEl>
                                        <p:attrNameLst>
                                          <p:attrName>ppt_x</p:attrName>
                                        </p:attrNameLst>
                                      </p:cBhvr>
                                      <p:tavLst>
                                        <p:tav tm="0">
                                          <p:val>
                                            <p:strVal val="#ppt_x"/>
                                          </p:val>
                                        </p:tav>
                                        <p:tav tm="100000">
                                          <p:val>
                                            <p:strVal val="#ppt_x"/>
                                          </p:val>
                                        </p:tav>
                                      </p:tavLst>
                                    </p:anim>
                                    <p:anim calcmode="lin" valueType="num">
                                      <p:cBhvr>
                                        <p:cTn id="62" dur="500" fill="hold"/>
                                        <p:tgtEl>
                                          <p:spTgt spid="11"/>
                                        </p:tgtEl>
                                        <p:attrNameLst>
                                          <p:attrName>ppt_y</p:attrName>
                                        </p:attrNameLst>
                                      </p:cBhvr>
                                      <p:tavLst>
                                        <p:tav tm="0">
                                          <p:val>
                                            <p:strVal val="#ppt_y-#ppt_h/2"/>
                                          </p:val>
                                        </p:tav>
                                        <p:tav tm="100000">
                                          <p:val>
                                            <p:strVal val="#ppt_y"/>
                                          </p:val>
                                        </p:tav>
                                      </p:tavLst>
                                    </p:anim>
                                    <p:anim calcmode="lin" valueType="num">
                                      <p:cBhvr>
                                        <p:cTn id="63" dur="500" fill="hold"/>
                                        <p:tgtEl>
                                          <p:spTgt spid="11"/>
                                        </p:tgtEl>
                                        <p:attrNameLst>
                                          <p:attrName>ppt_w</p:attrName>
                                        </p:attrNameLst>
                                      </p:cBhvr>
                                      <p:tavLst>
                                        <p:tav tm="0">
                                          <p:val>
                                            <p:strVal val="#ppt_w"/>
                                          </p:val>
                                        </p:tav>
                                        <p:tav tm="100000">
                                          <p:val>
                                            <p:strVal val="#ppt_w"/>
                                          </p:val>
                                        </p:tav>
                                      </p:tavLst>
                                    </p:anim>
                                    <p:anim calcmode="lin" valueType="num">
                                      <p:cBhvr>
                                        <p:cTn id="64" dur="500" fill="hold"/>
                                        <p:tgtEl>
                                          <p:spTgt spid="11"/>
                                        </p:tgtEl>
                                        <p:attrNameLst>
                                          <p:attrName>ppt_h</p:attrName>
                                        </p:attrNameLst>
                                      </p:cBhvr>
                                      <p:tavLst>
                                        <p:tav tm="0">
                                          <p:val>
                                            <p:fltVal val="0"/>
                                          </p:val>
                                        </p:tav>
                                        <p:tav tm="100000">
                                          <p:val>
                                            <p:strVal val="#ppt_h"/>
                                          </p:val>
                                        </p:tav>
                                      </p:tavLst>
                                    </p:anim>
                                  </p:childTnLst>
                                </p:cTn>
                              </p:par>
                              <p:par>
                                <p:cTn id="65" presetID="17" presetClass="entr" presetSubtype="4" fill="hold" grpId="0" nodeType="withEffect">
                                  <p:stCondLst>
                                    <p:cond delay="0"/>
                                  </p:stCondLst>
                                  <p:childTnLst>
                                    <p:set>
                                      <p:cBhvr>
                                        <p:cTn id="66" dur="1" fill="hold">
                                          <p:stCondLst>
                                            <p:cond delay="0"/>
                                          </p:stCondLst>
                                        </p:cTn>
                                        <p:tgtEl>
                                          <p:spTgt spid="12"/>
                                        </p:tgtEl>
                                        <p:attrNameLst>
                                          <p:attrName>style.visibility</p:attrName>
                                        </p:attrNameLst>
                                      </p:cBhvr>
                                      <p:to>
                                        <p:strVal val="visible"/>
                                      </p:to>
                                    </p:set>
                                    <p:anim calcmode="lin" valueType="num">
                                      <p:cBhvr>
                                        <p:cTn id="67" dur="500" fill="hold"/>
                                        <p:tgtEl>
                                          <p:spTgt spid="12"/>
                                        </p:tgtEl>
                                        <p:attrNameLst>
                                          <p:attrName>ppt_x</p:attrName>
                                        </p:attrNameLst>
                                      </p:cBhvr>
                                      <p:tavLst>
                                        <p:tav tm="0">
                                          <p:val>
                                            <p:strVal val="#ppt_x"/>
                                          </p:val>
                                        </p:tav>
                                        <p:tav tm="100000">
                                          <p:val>
                                            <p:strVal val="#ppt_x"/>
                                          </p:val>
                                        </p:tav>
                                      </p:tavLst>
                                    </p:anim>
                                    <p:anim calcmode="lin" valueType="num">
                                      <p:cBhvr>
                                        <p:cTn id="68" dur="500" fill="hold"/>
                                        <p:tgtEl>
                                          <p:spTgt spid="12"/>
                                        </p:tgtEl>
                                        <p:attrNameLst>
                                          <p:attrName>ppt_y</p:attrName>
                                        </p:attrNameLst>
                                      </p:cBhvr>
                                      <p:tavLst>
                                        <p:tav tm="0">
                                          <p:val>
                                            <p:strVal val="#ppt_y+#ppt_h/2"/>
                                          </p:val>
                                        </p:tav>
                                        <p:tav tm="100000">
                                          <p:val>
                                            <p:strVal val="#ppt_y"/>
                                          </p:val>
                                        </p:tav>
                                      </p:tavLst>
                                    </p:anim>
                                    <p:anim calcmode="lin" valueType="num">
                                      <p:cBhvr>
                                        <p:cTn id="69" dur="500" fill="hold"/>
                                        <p:tgtEl>
                                          <p:spTgt spid="12"/>
                                        </p:tgtEl>
                                        <p:attrNameLst>
                                          <p:attrName>ppt_w</p:attrName>
                                        </p:attrNameLst>
                                      </p:cBhvr>
                                      <p:tavLst>
                                        <p:tav tm="0">
                                          <p:val>
                                            <p:strVal val="#ppt_w"/>
                                          </p:val>
                                        </p:tav>
                                        <p:tav tm="100000">
                                          <p:val>
                                            <p:strVal val="#ppt_w"/>
                                          </p:val>
                                        </p:tav>
                                      </p:tavLst>
                                    </p:anim>
                                    <p:anim calcmode="lin" valueType="num">
                                      <p:cBhvr>
                                        <p:cTn id="70" dur="500" fill="hold"/>
                                        <p:tgtEl>
                                          <p:spTgt spid="12"/>
                                        </p:tgtEl>
                                        <p:attrNameLst>
                                          <p:attrName>ppt_h</p:attrName>
                                        </p:attrNameLst>
                                      </p:cBhvr>
                                      <p:tavLst>
                                        <p:tav tm="0">
                                          <p:val>
                                            <p:fltVal val="0"/>
                                          </p:val>
                                        </p:tav>
                                        <p:tav tm="100000">
                                          <p:val>
                                            <p:strVal val="#ppt_h"/>
                                          </p:val>
                                        </p:tav>
                                      </p:tavLst>
                                    </p:anim>
                                  </p:childTnLst>
                                </p:cTn>
                              </p:par>
                              <p:par>
                                <p:cTn id="71" presetID="17" presetClass="entr" presetSubtype="1" fill="hold" grpId="0" nodeType="withEffect">
                                  <p:stCondLst>
                                    <p:cond delay="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ppt_x</p:attrName>
                                        </p:attrNameLst>
                                      </p:cBhvr>
                                      <p:tavLst>
                                        <p:tav tm="0">
                                          <p:val>
                                            <p:strVal val="#ppt_x"/>
                                          </p:val>
                                        </p:tav>
                                        <p:tav tm="100000">
                                          <p:val>
                                            <p:strVal val="#ppt_x"/>
                                          </p:val>
                                        </p:tav>
                                      </p:tavLst>
                                    </p:anim>
                                    <p:anim calcmode="lin" valueType="num">
                                      <p:cBhvr>
                                        <p:cTn id="74" dur="500" fill="hold"/>
                                        <p:tgtEl>
                                          <p:spTgt spid="20"/>
                                        </p:tgtEl>
                                        <p:attrNameLst>
                                          <p:attrName>ppt_y</p:attrName>
                                        </p:attrNameLst>
                                      </p:cBhvr>
                                      <p:tavLst>
                                        <p:tav tm="0">
                                          <p:val>
                                            <p:strVal val="#ppt_y-#ppt_h/2"/>
                                          </p:val>
                                        </p:tav>
                                        <p:tav tm="100000">
                                          <p:val>
                                            <p:strVal val="#ppt_y"/>
                                          </p:val>
                                        </p:tav>
                                      </p:tavLst>
                                    </p:anim>
                                    <p:anim calcmode="lin" valueType="num">
                                      <p:cBhvr>
                                        <p:cTn id="75" dur="500" fill="hold"/>
                                        <p:tgtEl>
                                          <p:spTgt spid="20"/>
                                        </p:tgtEl>
                                        <p:attrNameLst>
                                          <p:attrName>ppt_w</p:attrName>
                                        </p:attrNameLst>
                                      </p:cBhvr>
                                      <p:tavLst>
                                        <p:tav tm="0">
                                          <p:val>
                                            <p:strVal val="#ppt_w"/>
                                          </p:val>
                                        </p:tav>
                                        <p:tav tm="100000">
                                          <p:val>
                                            <p:strVal val="#ppt_w"/>
                                          </p:val>
                                        </p:tav>
                                      </p:tavLst>
                                    </p:anim>
                                    <p:anim calcmode="lin" valueType="num">
                                      <p:cBhvr>
                                        <p:cTn id="76" dur="500" fill="hold"/>
                                        <p:tgtEl>
                                          <p:spTgt spid="20"/>
                                        </p:tgtEl>
                                        <p:attrNameLst>
                                          <p:attrName>ppt_h</p:attrName>
                                        </p:attrNameLst>
                                      </p:cBhvr>
                                      <p:tavLst>
                                        <p:tav tm="0">
                                          <p:val>
                                            <p:fltVal val="0"/>
                                          </p:val>
                                        </p:tav>
                                        <p:tav tm="100000">
                                          <p:val>
                                            <p:strVal val="#ppt_h"/>
                                          </p:val>
                                        </p:tav>
                                      </p:tavLst>
                                    </p:anim>
                                  </p:childTnLst>
                                </p:cTn>
                              </p:par>
                              <p:par>
                                <p:cTn id="77" presetID="17" presetClass="entr" presetSubtype="4" fill="hold" grpId="0" nodeType="withEffect">
                                  <p:stCondLst>
                                    <p:cond delay="0"/>
                                  </p:stCondLst>
                                  <p:childTnLst>
                                    <p:set>
                                      <p:cBhvr>
                                        <p:cTn id="78" dur="1" fill="hold">
                                          <p:stCondLst>
                                            <p:cond delay="0"/>
                                          </p:stCondLst>
                                        </p:cTn>
                                        <p:tgtEl>
                                          <p:spTgt spid="21"/>
                                        </p:tgtEl>
                                        <p:attrNameLst>
                                          <p:attrName>style.visibility</p:attrName>
                                        </p:attrNameLst>
                                      </p:cBhvr>
                                      <p:to>
                                        <p:strVal val="visible"/>
                                      </p:to>
                                    </p:set>
                                    <p:anim calcmode="lin" valueType="num">
                                      <p:cBhvr>
                                        <p:cTn id="79" dur="500" fill="hold"/>
                                        <p:tgtEl>
                                          <p:spTgt spid="21"/>
                                        </p:tgtEl>
                                        <p:attrNameLst>
                                          <p:attrName>ppt_x</p:attrName>
                                        </p:attrNameLst>
                                      </p:cBhvr>
                                      <p:tavLst>
                                        <p:tav tm="0">
                                          <p:val>
                                            <p:strVal val="#ppt_x"/>
                                          </p:val>
                                        </p:tav>
                                        <p:tav tm="100000">
                                          <p:val>
                                            <p:strVal val="#ppt_x"/>
                                          </p:val>
                                        </p:tav>
                                      </p:tavLst>
                                    </p:anim>
                                    <p:anim calcmode="lin" valueType="num">
                                      <p:cBhvr>
                                        <p:cTn id="80" dur="500" fill="hold"/>
                                        <p:tgtEl>
                                          <p:spTgt spid="21"/>
                                        </p:tgtEl>
                                        <p:attrNameLst>
                                          <p:attrName>ppt_y</p:attrName>
                                        </p:attrNameLst>
                                      </p:cBhvr>
                                      <p:tavLst>
                                        <p:tav tm="0">
                                          <p:val>
                                            <p:strVal val="#ppt_y+#ppt_h/2"/>
                                          </p:val>
                                        </p:tav>
                                        <p:tav tm="100000">
                                          <p:val>
                                            <p:strVal val="#ppt_y"/>
                                          </p:val>
                                        </p:tav>
                                      </p:tavLst>
                                    </p:anim>
                                    <p:anim calcmode="lin" valueType="num">
                                      <p:cBhvr>
                                        <p:cTn id="81" dur="500" fill="hold"/>
                                        <p:tgtEl>
                                          <p:spTgt spid="21"/>
                                        </p:tgtEl>
                                        <p:attrNameLst>
                                          <p:attrName>ppt_w</p:attrName>
                                        </p:attrNameLst>
                                      </p:cBhvr>
                                      <p:tavLst>
                                        <p:tav tm="0">
                                          <p:val>
                                            <p:strVal val="#ppt_w"/>
                                          </p:val>
                                        </p:tav>
                                        <p:tav tm="100000">
                                          <p:val>
                                            <p:strVal val="#ppt_w"/>
                                          </p:val>
                                        </p:tav>
                                      </p:tavLst>
                                    </p:anim>
                                    <p:anim calcmode="lin" valueType="num">
                                      <p:cBhvr>
                                        <p:cTn id="82" dur="500" fill="hold"/>
                                        <p:tgtEl>
                                          <p:spTgt spid="21"/>
                                        </p:tgtEl>
                                        <p:attrNameLst>
                                          <p:attrName>ppt_h</p:attrName>
                                        </p:attrNameLst>
                                      </p:cBhvr>
                                      <p:tavLst>
                                        <p:tav tm="0">
                                          <p:val>
                                            <p:fltVal val="0"/>
                                          </p:val>
                                        </p:tav>
                                        <p:tav tm="100000">
                                          <p:val>
                                            <p:strVal val="#ppt_h"/>
                                          </p:val>
                                        </p:tav>
                                      </p:tavLst>
                                    </p:anim>
                                  </p:childTnLst>
                                </p:cTn>
                              </p:par>
                            </p:childTnLst>
                          </p:cTn>
                        </p:par>
                        <p:par>
                          <p:cTn id="83" fill="hold">
                            <p:stCondLst>
                              <p:cond delay="500"/>
                            </p:stCondLst>
                            <p:childTnLst>
                              <p:par>
                                <p:cTn id="84" presetID="10" presetClass="entr" presetSubtype="0" fill="hold" nodeType="afterEffect">
                                  <p:stCondLst>
                                    <p:cond delay="0"/>
                                  </p:stCondLst>
                                  <p:childTnLst>
                                    <p:set>
                                      <p:cBhvr>
                                        <p:cTn id="85" dur="1" fill="hold">
                                          <p:stCondLst>
                                            <p:cond delay="0"/>
                                          </p:stCondLst>
                                        </p:cTn>
                                        <p:tgtEl>
                                          <p:spTgt spid="29"/>
                                        </p:tgtEl>
                                        <p:attrNameLst>
                                          <p:attrName>style.visibility</p:attrName>
                                        </p:attrNameLst>
                                      </p:cBhvr>
                                      <p:to>
                                        <p:strVal val="visible"/>
                                      </p:to>
                                    </p:set>
                                    <p:animEffect transition="in" filter="fade">
                                      <p:cBhvr>
                                        <p:cTn id="86"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3" grpId="0" bldLvl="0" animBg="1"/>
      <p:bldP spid="4" grpId="0" bldLvl="0" animBg="1"/>
      <p:bldP spid="5" grpId="0" bldLvl="0" animBg="1"/>
      <p:bldP spid="6" grpId="0" bldLvl="0" animBg="1"/>
      <p:bldP spid="7" grpId="0" bldLvl="0" animBg="1"/>
      <p:bldP spid="8" grpId="0" bldLvl="0" animBg="1"/>
      <p:bldP spid="9" grpId="0" bldLvl="0" animBg="1"/>
      <p:bldP spid="10" grpId="0" bldLvl="0" animBg="1"/>
      <p:bldP spid="11" grpId="0" bldLvl="0" animBg="1"/>
      <p:bldP spid="12" grpId="0" bldLvl="0" animBg="1"/>
      <p:bldP spid="20" grpId="0" bldLvl="0" animBg="1"/>
      <p:bldP spid="21" grpId="0" bldLvl="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2385930" y="0"/>
            <a:ext cx="3315210" cy="6858000"/>
            <a:chOff x="2501011" y="330200"/>
            <a:chExt cx="4125595" cy="8534401"/>
          </a:xfrm>
        </p:grpSpPr>
        <p:sp>
          <p:nvSpPr>
            <p:cNvPr id="3" name="等腰三角形 2"/>
            <p:cNvSpPr/>
            <p:nvPr/>
          </p:nvSpPr>
          <p:spPr>
            <a:xfrm>
              <a:off x="3327908" y="330200"/>
              <a:ext cx="1649984" cy="1422400"/>
            </a:xfrm>
            <a:prstGeom prst="triangle">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等腰三角形 3"/>
            <p:cNvSpPr/>
            <p:nvPr/>
          </p:nvSpPr>
          <p:spPr>
            <a:xfrm flipV="1">
              <a:off x="3327908" y="1752600"/>
              <a:ext cx="1649984" cy="1422400"/>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等腰三角形 4"/>
            <p:cNvSpPr/>
            <p:nvPr/>
          </p:nvSpPr>
          <p:spPr>
            <a:xfrm flipV="1">
              <a:off x="2501011" y="330200"/>
              <a:ext cx="1649984" cy="1422400"/>
            </a:xfrm>
            <a:prstGeom prst="triangle">
              <a:avLst/>
            </a:prstGeom>
            <a:solidFill>
              <a:srgbClr val="EB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等腰三角形 5"/>
            <p:cNvSpPr/>
            <p:nvPr/>
          </p:nvSpPr>
          <p:spPr>
            <a:xfrm>
              <a:off x="4151630" y="1752600"/>
              <a:ext cx="1649984" cy="1422400"/>
            </a:xfrm>
            <a:prstGeom prst="triangle">
              <a:avLst/>
            </a:prstGeom>
            <a:solidFill>
              <a:srgbClr val="ED37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等腰三角形 6"/>
            <p:cNvSpPr/>
            <p:nvPr/>
          </p:nvSpPr>
          <p:spPr>
            <a:xfrm flipV="1">
              <a:off x="4152900" y="3175000"/>
              <a:ext cx="1649984" cy="1422400"/>
            </a:xfrm>
            <a:prstGeom prst="triangle">
              <a:avLst/>
            </a:prstGeom>
            <a:solidFill>
              <a:srgbClr val="EB19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等腰三角形 7"/>
            <p:cNvSpPr/>
            <p:nvPr/>
          </p:nvSpPr>
          <p:spPr>
            <a:xfrm>
              <a:off x="4976622" y="3175000"/>
              <a:ext cx="1649984" cy="1422400"/>
            </a:xfrm>
            <a:prstGeom prst="triangle">
              <a:avLst/>
            </a:pr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等腰三角形 9"/>
            <p:cNvSpPr/>
            <p:nvPr/>
          </p:nvSpPr>
          <p:spPr>
            <a:xfrm flipV="1">
              <a:off x="4976622" y="4597400"/>
              <a:ext cx="1649984" cy="1422400"/>
            </a:xfrm>
            <a:prstGeom prst="triangle">
              <a:avLst/>
            </a:prstGeom>
            <a:solidFill>
              <a:srgbClr val="ED37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等腰三角形 10"/>
            <p:cNvSpPr/>
            <p:nvPr/>
          </p:nvSpPr>
          <p:spPr>
            <a:xfrm>
              <a:off x="4150995" y="4597400"/>
              <a:ext cx="1649984" cy="1422400"/>
            </a:xfrm>
            <a:prstGeom prst="triangle">
              <a:avLst/>
            </a:prstGeom>
            <a:solidFill>
              <a:srgbClr val="88001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等腰三角形 11"/>
            <p:cNvSpPr/>
            <p:nvPr/>
          </p:nvSpPr>
          <p:spPr>
            <a:xfrm flipV="1">
              <a:off x="4150995" y="6019800"/>
              <a:ext cx="1649984" cy="1422400"/>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等腰三角形 12"/>
            <p:cNvSpPr/>
            <p:nvPr/>
          </p:nvSpPr>
          <p:spPr>
            <a:xfrm>
              <a:off x="3324098" y="6019800"/>
              <a:ext cx="1649984" cy="14224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等腰三角形 13"/>
            <p:cNvSpPr/>
            <p:nvPr/>
          </p:nvSpPr>
          <p:spPr>
            <a:xfrm flipV="1">
              <a:off x="3327907" y="7442200"/>
              <a:ext cx="1649984" cy="1422401"/>
            </a:xfrm>
            <a:prstGeom prst="triangle">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等腰三角形 14"/>
            <p:cNvSpPr/>
            <p:nvPr/>
          </p:nvSpPr>
          <p:spPr>
            <a:xfrm>
              <a:off x="2501011" y="7442200"/>
              <a:ext cx="1649984" cy="1422401"/>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文本框 15"/>
          <p:cNvSpPr txBox="1"/>
          <p:nvPr/>
        </p:nvSpPr>
        <p:spPr>
          <a:xfrm>
            <a:off x="1597450" y="2932962"/>
            <a:ext cx="1769886" cy="830997"/>
          </a:xfrm>
          <a:prstGeom prst="rect">
            <a:avLst/>
          </a:prstGeom>
          <a:noFill/>
        </p:spPr>
        <p:txBody>
          <a:bodyPr wrap="square" rtlCol="0">
            <a:spAutoFit/>
            <a:scene3d>
              <a:camera prst="orthographicFront"/>
              <a:lightRig rig="threePt" dir="t"/>
            </a:scene3d>
            <a:sp3d contourW="12700"/>
          </a:bodyPr>
          <a:lstStyle/>
          <a:p>
            <a:pPr marL="0" marR="0" lvl="0" indent="0" defTabSz="914400" rtl="0" eaLnBrk="1" fontAlgn="auto" latinLnBrk="0" hangingPunct="1">
              <a:lnSpc>
                <a:spcPct val="100000"/>
              </a:lnSpc>
              <a:spcBef>
                <a:spcPts val="0"/>
              </a:spcBef>
              <a:spcAft>
                <a:spcPts val="0"/>
              </a:spcAft>
              <a:buClrTx/>
              <a:buSzTx/>
              <a:buFontTx/>
              <a:buNone/>
              <a:defRPr/>
            </a:pPr>
            <a:r>
              <a:rPr lang="zh-CN" altLang="en-US" sz="4800" b="1" i="1" dirty="0" smtClean="0">
                <a:solidFill>
                  <a:schemeClr val="accent1"/>
                </a:solidFill>
                <a:latin typeface="Century Gothic" panose="020B0502020202020204" pitchFamily="34" charset="0"/>
              </a:rPr>
              <a:t>目录</a:t>
            </a:r>
            <a:endParaRPr kumimoji="0" lang="zh-CN" altLang="en-US" sz="4800" b="1" i="1" u="none" strike="noStrike" kern="1200" cap="none" spc="0" normalizeH="0" baseline="0" noProof="0" dirty="0" smtClean="0">
              <a:ln>
                <a:noFill/>
              </a:ln>
              <a:solidFill>
                <a:schemeClr val="accent1"/>
              </a:solidFill>
              <a:effectLst/>
              <a:uLnTx/>
              <a:uFillTx/>
              <a:latin typeface="Century Gothic" panose="020B0502020202020204" pitchFamily="34" charset="0"/>
            </a:endParaRPr>
          </a:p>
        </p:txBody>
      </p:sp>
      <p:grpSp>
        <p:nvGrpSpPr>
          <p:cNvPr id="24" name="组合 23"/>
          <p:cNvGrpSpPr/>
          <p:nvPr/>
        </p:nvGrpSpPr>
        <p:grpSpPr>
          <a:xfrm>
            <a:off x="5251281" y="1590998"/>
            <a:ext cx="6094570" cy="953135"/>
            <a:chOff x="1273417" y="1892039"/>
            <a:chExt cx="6094570" cy="953135"/>
          </a:xfrm>
        </p:grpSpPr>
        <p:grpSp>
          <p:nvGrpSpPr>
            <p:cNvPr id="25" name="组合 24"/>
            <p:cNvGrpSpPr/>
            <p:nvPr/>
          </p:nvGrpSpPr>
          <p:grpSpPr>
            <a:xfrm>
              <a:off x="1278972" y="1892039"/>
              <a:ext cx="6089015" cy="953135"/>
              <a:chOff x="1591029" y="1948068"/>
              <a:chExt cx="6089015" cy="953135"/>
            </a:xfrm>
          </p:grpSpPr>
          <p:sp>
            <p:nvSpPr>
              <p:cNvPr id="29" name="文本框 28"/>
              <p:cNvSpPr txBox="1"/>
              <p:nvPr/>
            </p:nvSpPr>
            <p:spPr>
              <a:xfrm>
                <a:off x="2084424" y="1948068"/>
                <a:ext cx="5595620" cy="953135"/>
              </a:xfrm>
              <a:prstGeom prst="rect">
                <a:avLst/>
              </a:prstGeom>
              <a:noFill/>
            </p:spPr>
            <p:txBody>
              <a:bodyPr wrap="square" rtlCol="0">
                <a:spAutoFit/>
                <a:scene3d>
                  <a:camera prst="orthographicFront"/>
                  <a:lightRig rig="threePt" dir="t"/>
                </a:scene3d>
                <a:sp3d contourW="12700"/>
              </a:bodyPr>
              <a:lstStyle/>
              <a:p>
                <a:pPr marL="0" marR="0" lvl="0" indent="0" algn="l" defTabSz="914400" rtl="0" eaLnBrk="1" fontAlgn="auto" latinLnBrk="0" hangingPunct="1">
                  <a:lnSpc>
                    <a:spcPct val="100000"/>
                  </a:lnSpc>
                  <a:spcBef>
                    <a:spcPts val="0"/>
                  </a:spcBef>
                  <a:spcAft>
                    <a:spcPts val="0"/>
                  </a:spcAft>
                  <a:buClrTx/>
                  <a:buSzTx/>
                  <a:buFontTx/>
                  <a:buNone/>
                  <a:defRPr/>
                </a:pPr>
                <a:r>
                  <a:rPr lang="zh-CN" altLang="en-US" sz="2800" b="1" noProof="0" dirty="0" smtClean="0">
                    <a:ln>
                      <a:noFill/>
                    </a:ln>
                    <a:solidFill>
                      <a:schemeClr val="tx1">
                        <a:lumMod val="75000"/>
                        <a:lumOff val="25000"/>
                      </a:schemeClr>
                    </a:solidFill>
                    <a:effectLst/>
                    <a:uLnTx/>
                    <a:uFillTx/>
                    <a:latin typeface="+mn-ea"/>
                    <a:sym typeface="+mn-ea"/>
                  </a:rPr>
                  <a:t>脱贫县统筹整合使用财政涉农资金政策</a:t>
                </a:r>
                <a:endParaRPr kumimoji="0" lang="zh-CN" altLang="en-US" sz="2800" b="1" i="0" u="none" strike="noStrike" kern="1200" cap="none" spc="0" normalizeH="0" baseline="0" noProof="0" dirty="0" smtClean="0">
                  <a:ln>
                    <a:noFill/>
                  </a:ln>
                  <a:solidFill>
                    <a:schemeClr val="tx1">
                      <a:lumMod val="75000"/>
                      <a:lumOff val="25000"/>
                    </a:schemeClr>
                  </a:solidFill>
                  <a:effectLst/>
                  <a:uLnTx/>
                  <a:uFillTx/>
                  <a:latin typeface="Century Gothic" panose="020B0502020202020204" pitchFamily="34" charset="0"/>
                  <a:ea typeface="方正兰亭中黑_GBK" panose="02000000000000000000" pitchFamily="2" charset="-122"/>
                  <a:cs typeface="+mn-cs"/>
                  <a:sym typeface="+mn-ea"/>
                </a:endParaRPr>
              </a:p>
            </p:txBody>
          </p:sp>
          <p:sp>
            <p:nvSpPr>
              <p:cNvPr id="28" name="圆角矩形 27"/>
              <p:cNvSpPr/>
              <p:nvPr/>
            </p:nvSpPr>
            <p:spPr>
              <a:xfrm rot="2700000">
                <a:off x="1591029" y="2067965"/>
                <a:ext cx="401640" cy="401640"/>
              </a:xfrm>
              <a:prstGeom prst="roundRect">
                <a:avLst/>
              </a:prstGeom>
              <a:solidFill>
                <a:schemeClr val="accent2"/>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accent2"/>
                  </a:solidFill>
                </a:endParaRPr>
              </a:p>
            </p:txBody>
          </p:sp>
        </p:grpSp>
        <p:sp>
          <p:nvSpPr>
            <p:cNvPr id="26" name="文本框 25"/>
            <p:cNvSpPr txBox="1"/>
            <p:nvPr/>
          </p:nvSpPr>
          <p:spPr>
            <a:xfrm>
              <a:off x="1273417" y="2019835"/>
              <a:ext cx="411480" cy="384810"/>
            </a:xfrm>
            <a:prstGeom prst="rect">
              <a:avLst/>
            </a:prstGeom>
            <a:noFill/>
          </p:spPr>
          <p:txBody>
            <a:bodyPr wrap="none" rtlCol="0">
              <a:spAutoFit/>
            </a:bodyPr>
            <a:lstStyle/>
            <a:p>
              <a:pPr algn="ctr"/>
              <a:r>
                <a:rPr lang="zh-CN" altLang="en-US" i="1" dirty="0">
                  <a:solidFill>
                    <a:schemeClr val="bg1"/>
                  </a:solidFill>
                  <a:latin typeface="Century Gothic" panose="020B0502020202020204" pitchFamily="34" charset="0"/>
                </a:rPr>
                <a:t>一</a:t>
              </a:r>
              <a:endParaRPr lang="zh-CN" altLang="en-US" i="1" dirty="0">
                <a:solidFill>
                  <a:schemeClr val="bg1"/>
                </a:solidFill>
                <a:latin typeface="Century Gothic" panose="020B0502020202020204" pitchFamily="34" charset="0"/>
              </a:endParaRPr>
            </a:p>
          </p:txBody>
        </p:sp>
      </p:grpSp>
      <p:grpSp>
        <p:nvGrpSpPr>
          <p:cNvPr id="50" name="组合 49"/>
          <p:cNvGrpSpPr/>
          <p:nvPr/>
        </p:nvGrpSpPr>
        <p:grpSpPr>
          <a:xfrm>
            <a:off x="5251610" y="4826121"/>
            <a:ext cx="5402943" cy="538083"/>
            <a:chOff x="1274052" y="2011936"/>
            <a:chExt cx="5402943" cy="538083"/>
          </a:xfrm>
        </p:grpSpPr>
        <p:grpSp>
          <p:nvGrpSpPr>
            <p:cNvPr id="51" name="组合 50"/>
            <p:cNvGrpSpPr/>
            <p:nvPr/>
          </p:nvGrpSpPr>
          <p:grpSpPr>
            <a:xfrm>
              <a:off x="1278972" y="2011936"/>
              <a:ext cx="5398023" cy="538083"/>
              <a:chOff x="1591029" y="2067965"/>
              <a:chExt cx="5398023" cy="538083"/>
            </a:xfrm>
          </p:grpSpPr>
          <p:sp>
            <p:nvSpPr>
              <p:cNvPr id="53" name="文本框 52"/>
              <p:cNvSpPr txBox="1"/>
              <p:nvPr/>
            </p:nvSpPr>
            <p:spPr>
              <a:xfrm>
                <a:off x="2075852" y="2084078"/>
                <a:ext cx="4913200" cy="521970"/>
              </a:xfrm>
              <a:prstGeom prst="rect">
                <a:avLst/>
              </a:prstGeom>
              <a:noFill/>
            </p:spPr>
            <p:txBody>
              <a:bodyPr wrap="square" rtlCol="0">
                <a:spAutoFit/>
                <a:scene3d>
                  <a:camera prst="orthographicFront"/>
                  <a:lightRig rig="threePt" dir="t"/>
                </a:scene3d>
                <a:sp3d contourW="12700"/>
              </a:bodyPr>
              <a:lstStyle/>
              <a:p>
                <a:pPr marL="0" marR="0" lvl="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dirty="0" smtClean="0">
                    <a:solidFill>
                      <a:schemeClr val="tx1">
                        <a:lumMod val="75000"/>
                        <a:lumOff val="25000"/>
                      </a:schemeClr>
                    </a:solidFill>
                    <a:latin typeface="+mj-ea"/>
                    <a:ea typeface="+mj-ea"/>
                    <a:cs typeface="+mn-cs"/>
                  </a:rPr>
                  <a:t>整合长效机制</a:t>
                </a:r>
                <a:endParaRPr kumimoji="0" lang="zh-CN" altLang="en-US" sz="2800" b="1" i="0" u="none" strike="noStrike" kern="1200" cap="none" spc="0" normalizeH="0" baseline="0" dirty="0" smtClean="0">
                  <a:solidFill>
                    <a:schemeClr val="tx1">
                      <a:lumMod val="75000"/>
                      <a:lumOff val="25000"/>
                    </a:schemeClr>
                  </a:solidFill>
                  <a:latin typeface="+mj-ea"/>
                  <a:ea typeface="+mj-ea"/>
                  <a:cs typeface="+mn-cs"/>
                </a:endParaRPr>
              </a:p>
            </p:txBody>
          </p:sp>
          <p:sp>
            <p:nvSpPr>
              <p:cNvPr id="54" name="圆角矩形 53"/>
              <p:cNvSpPr/>
              <p:nvPr/>
            </p:nvSpPr>
            <p:spPr>
              <a:xfrm rot="2700000">
                <a:off x="1591029" y="2067965"/>
                <a:ext cx="401640" cy="401640"/>
              </a:xfrm>
              <a:prstGeom prst="roundRect">
                <a:avLst/>
              </a:prstGeom>
              <a:solidFill>
                <a:schemeClr val="accent2"/>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solidFill>
                    <a:schemeClr val="accent2"/>
                  </a:solidFill>
                </a:endParaRPr>
              </a:p>
            </p:txBody>
          </p:sp>
        </p:grpSp>
        <p:sp>
          <p:nvSpPr>
            <p:cNvPr id="52" name="文本框 51"/>
            <p:cNvSpPr txBox="1"/>
            <p:nvPr/>
          </p:nvSpPr>
          <p:spPr>
            <a:xfrm>
              <a:off x="1274052" y="2028090"/>
              <a:ext cx="411480" cy="368300"/>
            </a:xfrm>
            <a:prstGeom prst="rect">
              <a:avLst/>
            </a:prstGeom>
            <a:noFill/>
          </p:spPr>
          <p:txBody>
            <a:bodyPr wrap="none" rtlCol="0">
              <a:spAutoFit/>
            </a:bodyPr>
            <a:lstStyle/>
            <a:p>
              <a:pPr algn="ctr"/>
              <a:r>
                <a:rPr lang="zh-CN" altLang="en-US" i="1" dirty="0">
                  <a:solidFill>
                    <a:schemeClr val="bg1"/>
                  </a:solidFill>
                  <a:latin typeface="Century Gothic" panose="020B0502020202020204" pitchFamily="34" charset="0"/>
                </a:rPr>
                <a:t>三</a:t>
              </a:r>
              <a:endParaRPr lang="zh-CN" altLang="en-US" i="1" dirty="0">
                <a:solidFill>
                  <a:schemeClr val="bg1"/>
                </a:solidFill>
                <a:latin typeface="Century Gothic" panose="020B0502020202020204" pitchFamily="34" charset="0"/>
              </a:endParaRPr>
            </a:p>
          </p:txBody>
        </p:sp>
      </p:grpSp>
      <p:sp>
        <p:nvSpPr>
          <p:cNvPr id="17" name="文本框 16"/>
          <p:cNvSpPr txBox="1"/>
          <p:nvPr/>
        </p:nvSpPr>
        <p:spPr>
          <a:xfrm>
            <a:off x="5251281" y="1405739"/>
            <a:ext cx="411480" cy="384810"/>
          </a:xfrm>
          <a:prstGeom prst="rect">
            <a:avLst/>
          </a:prstGeom>
          <a:noFill/>
        </p:spPr>
        <p:txBody>
          <a:bodyPr wrap="none" rtlCol="0">
            <a:spAutoFit/>
          </a:bodyPr>
          <a:p>
            <a:pPr algn="ctr"/>
            <a:r>
              <a:rPr lang="zh-CN" altLang="en-US" i="1" dirty="0">
                <a:solidFill>
                  <a:schemeClr val="bg1"/>
                </a:solidFill>
                <a:latin typeface="Century Gothic" panose="020B0502020202020204" pitchFamily="34" charset="0"/>
              </a:rPr>
              <a:t>一</a:t>
            </a:r>
            <a:endParaRPr lang="zh-CN" altLang="en-US" i="1" dirty="0">
              <a:solidFill>
                <a:schemeClr val="bg1"/>
              </a:solidFill>
              <a:latin typeface="Century Gothic" panose="020B0502020202020204" pitchFamily="34" charset="0"/>
            </a:endParaRPr>
          </a:p>
        </p:txBody>
      </p:sp>
      <p:grpSp>
        <p:nvGrpSpPr>
          <p:cNvPr id="18" name="组合 17"/>
          <p:cNvGrpSpPr/>
          <p:nvPr/>
        </p:nvGrpSpPr>
        <p:grpSpPr>
          <a:xfrm>
            <a:off x="5678001" y="3428688"/>
            <a:ext cx="6093935" cy="521970"/>
            <a:chOff x="1274052" y="1892039"/>
            <a:chExt cx="6093935" cy="521970"/>
          </a:xfrm>
        </p:grpSpPr>
        <p:grpSp>
          <p:nvGrpSpPr>
            <p:cNvPr id="19" name="组合 18"/>
            <p:cNvGrpSpPr/>
            <p:nvPr/>
          </p:nvGrpSpPr>
          <p:grpSpPr>
            <a:xfrm>
              <a:off x="1278972" y="1892039"/>
              <a:ext cx="6089015" cy="521970"/>
              <a:chOff x="1591029" y="1948068"/>
              <a:chExt cx="6089015" cy="521970"/>
            </a:xfrm>
          </p:grpSpPr>
          <p:sp>
            <p:nvSpPr>
              <p:cNvPr id="20" name="文本框 19"/>
              <p:cNvSpPr txBox="1"/>
              <p:nvPr/>
            </p:nvSpPr>
            <p:spPr>
              <a:xfrm>
                <a:off x="2084424" y="1948068"/>
                <a:ext cx="5595620" cy="521970"/>
              </a:xfrm>
              <a:prstGeom prst="rect">
                <a:avLst/>
              </a:prstGeom>
              <a:noFill/>
            </p:spPr>
            <p:txBody>
              <a:bodyPr wrap="square" rtlCol="0">
                <a:spAutoFit/>
                <a:scene3d>
                  <a:camera prst="orthographicFront"/>
                  <a:lightRig rig="threePt" dir="t"/>
                </a:scene3d>
                <a:sp3d contourW="12700"/>
              </a:bodyPr>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800" b="1" i="0" u="none" strike="noStrike" kern="1200" cap="none" spc="0" normalizeH="0" baseline="0" noProof="0" dirty="0" smtClean="0">
                    <a:ln>
                      <a:noFill/>
                    </a:ln>
                    <a:solidFill>
                      <a:schemeClr val="tx1">
                        <a:lumMod val="75000"/>
                        <a:lumOff val="25000"/>
                      </a:schemeClr>
                    </a:solidFill>
                    <a:effectLst/>
                    <a:uLnTx/>
                    <a:uFillTx/>
                    <a:latin typeface="+mn-ea"/>
                    <a:cs typeface="+mn-cs"/>
                    <a:sym typeface="+mn-ea"/>
                  </a:rPr>
                  <a:t>脱贫人口小额信贷政策</a:t>
                </a:r>
                <a:endParaRPr kumimoji="0" lang="zh-CN" altLang="en-US" sz="2800" b="1" i="0" u="none" strike="noStrike" kern="1200" cap="none" spc="0" normalizeH="0" baseline="0" noProof="0" dirty="0" smtClean="0">
                  <a:ln>
                    <a:noFill/>
                  </a:ln>
                  <a:solidFill>
                    <a:schemeClr val="tx1">
                      <a:lumMod val="75000"/>
                      <a:lumOff val="25000"/>
                    </a:schemeClr>
                  </a:solidFill>
                  <a:effectLst/>
                  <a:uLnTx/>
                  <a:uFillTx/>
                  <a:latin typeface="+mn-ea"/>
                  <a:cs typeface="+mn-cs"/>
                  <a:sym typeface="+mn-ea"/>
                </a:endParaRPr>
              </a:p>
            </p:txBody>
          </p:sp>
          <p:sp>
            <p:nvSpPr>
              <p:cNvPr id="21" name="圆角矩形 20"/>
              <p:cNvSpPr/>
              <p:nvPr/>
            </p:nvSpPr>
            <p:spPr>
              <a:xfrm rot="2700000">
                <a:off x="1591029" y="2067965"/>
                <a:ext cx="401640" cy="401640"/>
              </a:xfrm>
              <a:prstGeom prst="roundRect">
                <a:avLst/>
              </a:prstGeom>
              <a:solidFill>
                <a:schemeClr val="accent2"/>
              </a:solidFill>
              <a:ln w="285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600">
                  <a:solidFill>
                    <a:schemeClr val="accent2"/>
                  </a:solidFill>
                </a:endParaRPr>
              </a:p>
            </p:txBody>
          </p:sp>
        </p:grpSp>
        <p:sp>
          <p:nvSpPr>
            <p:cNvPr id="22" name="文本框 21"/>
            <p:cNvSpPr txBox="1"/>
            <p:nvPr/>
          </p:nvSpPr>
          <p:spPr>
            <a:xfrm>
              <a:off x="1274052" y="2028090"/>
              <a:ext cx="411480" cy="368300"/>
            </a:xfrm>
            <a:prstGeom prst="rect">
              <a:avLst/>
            </a:prstGeom>
            <a:noFill/>
          </p:spPr>
          <p:txBody>
            <a:bodyPr wrap="none" rtlCol="0">
              <a:spAutoFit/>
            </a:bodyPr>
            <a:p>
              <a:pPr algn="ctr"/>
              <a:r>
                <a:rPr lang="zh-CN" altLang="en-US" i="1" dirty="0">
                  <a:solidFill>
                    <a:schemeClr val="bg1"/>
                  </a:solidFill>
                  <a:latin typeface="Century Gothic" panose="020B0502020202020204" pitchFamily="34" charset="0"/>
                </a:rPr>
                <a:t>二</a:t>
              </a:r>
              <a:endParaRPr lang="zh-CN" altLang="en-US" i="1" dirty="0">
                <a:solidFill>
                  <a:schemeClr val="bg1"/>
                </a:solidFill>
                <a:latin typeface="Century Gothic" panose="020B0502020202020204" pitchFamily="34" charset="0"/>
              </a:endParaRPr>
            </a:p>
          </p:txBody>
        </p:sp>
      </p:gr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16"/>
                                        </p:tgtEl>
                                        <p:attrNameLst>
                                          <p:attrName>style.visibility</p:attrName>
                                        </p:attrNameLst>
                                      </p:cBhvr>
                                      <p:to>
                                        <p:strVal val="visible"/>
                                      </p:to>
                                    </p:set>
                                    <p:anim calcmode="lin" valueType="num">
                                      <p:cBhvr>
                                        <p:cTn id="12" dur="500" fill="hold"/>
                                        <p:tgtEl>
                                          <p:spTgt spid="16"/>
                                        </p:tgtEl>
                                        <p:attrNameLst>
                                          <p:attrName>ppt_w</p:attrName>
                                        </p:attrNameLst>
                                      </p:cBhvr>
                                      <p:tavLst>
                                        <p:tav tm="0">
                                          <p:val>
                                            <p:fltVal val="0"/>
                                          </p:val>
                                        </p:tav>
                                        <p:tav tm="100000">
                                          <p:val>
                                            <p:strVal val="#ppt_w"/>
                                          </p:val>
                                        </p:tav>
                                      </p:tavLst>
                                    </p:anim>
                                    <p:anim calcmode="lin" valueType="num">
                                      <p:cBhvr>
                                        <p:cTn id="13" dur="500" fill="hold"/>
                                        <p:tgtEl>
                                          <p:spTgt spid="16"/>
                                        </p:tgtEl>
                                        <p:attrNameLst>
                                          <p:attrName>ppt_h</p:attrName>
                                        </p:attrNameLst>
                                      </p:cBhvr>
                                      <p:tavLst>
                                        <p:tav tm="0">
                                          <p:val>
                                            <p:fltVal val="0"/>
                                          </p:val>
                                        </p:tav>
                                        <p:tav tm="100000">
                                          <p:val>
                                            <p:strVal val="#ppt_h"/>
                                          </p:val>
                                        </p:tav>
                                      </p:tavLst>
                                    </p:anim>
                                    <p:animEffect transition="in" filter="fade">
                                      <p:cBhvr>
                                        <p:cTn id="14" dur="500"/>
                                        <p:tgtEl>
                                          <p:spTgt spid="16"/>
                                        </p:tgtEl>
                                      </p:cBhvr>
                                    </p:animEffect>
                                  </p:childTnLst>
                                </p:cTn>
                              </p:par>
                              <p:par>
                                <p:cTn id="15" presetID="2" presetClass="entr" presetSubtype="8" decel="100000" fill="hold" nodeType="withEffect">
                                  <p:stCondLst>
                                    <p:cond delay="250"/>
                                  </p:stCondLst>
                                  <p:childTnLst>
                                    <p:set>
                                      <p:cBhvr>
                                        <p:cTn id="16" dur="1" fill="hold">
                                          <p:stCondLst>
                                            <p:cond delay="0"/>
                                          </p:stCondLst>
                                        </p:cTn>
                                        <p:tgtEl>
                                          <p:spTgt spid="24"/>
                                        </p:tgtEl>
                                        <p:attrNameLst>
                                          <p:attrName>style.visibility</p:attrName>
                                        </p:attrNameLst>
                                      </p:cBhvr>
                                      <p:to>
                                        <p:strVal val="visible"/>
                                      </p:to>
                                    </p:set>
                                    <p:anim calcmode="lin" valueType="num">
                                      <p:cBhvr additive="base">
                                        <p:cTn id="17" dur="1000" fill="hold"/>
                                        <p:tgtEl>
                                          <p:spTgt spid="24"/>
                                        </p:tgtEl>
                                        <p:attrNameLst>
                                          <p:attrName>ppt_x</p:attrName>
                                        </p:attrNameLst>
                                      </p:cBhvr>
                                      <p:tavLst>
                                        <p:tav tm="0">
                                          <p:val>
                                            <p:strVal val="0-#ppt_w/2"/>
                                          </p:val>
                                        </p:tav>
                                        <p:tav tm="100000">
                                          <p:val>
                                            <p:strVal val="#ppt_x"/>
                                          </p:val>
                                        </p:tav>
                                      </p:tavLst>
                                    </p:anim>
                                    <p:anim calcmode="lin" valueType="num">
                                      <p:cBhvr additive="base">
                                        <p:cTn id="18" dur="1000" fill="hold"/>
                                        <p:tgtEl>
                                          <p:spTgt spid="24"/>
                                        </p:tgtEl>
                                        <p:attrNameLst>
                                          <p:attrName>ppt_y</p:attrName>
                                        </p:attrNameLst>
                                      </p:cBhvr>
                                      <p:tavLst>
                                        <p:tav tm="0">
                                          <p:val>
                                            <p:strVal val="#ppt_y"/>
                                          </p:val>
                                        </p:tav>
                                        <p:tav tm="100000">
                                          <p:val>
                                            <p:strVal val="#ppt_y"/>
                                          </p:val>
                                        </p:tav>
                                      </p:tavLst>
                                    </p:anim>
                                  </p:childTnLst>
                                </p:cTn>
                              </p:par>
                              <p:par>
                                <p:cTn id="19" presetID="2" presetClass="entr" presetSubtype="8" decel="100000" fill="hold" nodeType="withEffect">
                                  <p:stCondLst>
                                    <p:cond delay="250"/>
                                  </p:stCondLst>
                                  <p:childTnLst>
                                    <p:set>
                                      <p:cBhvr>
                                        <p:cTn id="20" dur="1" fill="hold">
                                          <p:stCondLst>
                                            <p:cond delay="0"/>
                                          </p:stCondLst>
                                        </p:cTn>
                                        <p:tgtEl>
                                          <p:spTgt spid="50"/>
                                        </p:tgtEl>
                                        <p:attrNameLst>
                                          <p:attrName>style.visibility</p:attrName>
                                        </p:attrNameLst>
                                      </p:cBhvr>
                                      <p:to>
                                        <p:strVal val="visible"/>
                                      </p:to>
                                    </p:set>
                                    <p:anim calcmode="lin" valueType="num">
                                      <p:cBhvr additive="base">
                                        <p:cTn id="21" dur="1000" fill="hold"/>
                                        <p:tgtEl>
                                          <p:spTgt spid="50"/>
                                        </p:tgtEl>
                                        <p:attrNameLst>
                                          <p:attrName>ppt_x</p:attrName>
                                        </p:attrNameLst>
                                      </p:cBhvr>
                                      <p:tavLst>
                                        <p:tav tm="0">
                                          <p:val>
                                            <p:strVal val="0-#ppt_w/2"/>
                                          </p:val>
                                        </p:tav>
                                        <p:tav tm="100000">
                                          <p:val>
                                            <p:strVal val="#ppt_x"/>
                                          </p:val>
                                        </p:tav>
                                      </p:tavLst>
                                    </p:anim>
                                    <p:anim calcmode="lin" valueType="num">
                                      <p:cBhvr additive="base">
                                        <p:cTn id="22" dur="1000" fill="hold"/>
                                        <p:tgtEl>
                                          <p:spTgt spid="50"/>
                                        </p:tgtEl>
                                        <p:attrNameLst>
                                          <p:attrName>ppt_y</p:attrName>
                                        </p:attrNameLst>
                                      </p:cBhvr>
                                      <p:tavLst>
                                        <p:tav tm="0">
                                          <p:val>
                                            <p:strVal val="#ppt_y"/>
                                          </p:val>
                                        </p:tav>
                                        <p:tav tm="100000">
                                          <p:val>
                                            <p:strVal val="#ppt_y"/>
                                          </p:val>
                                        </p:tav>
                                      </p:tavLst>
                                    </p:anim>
                                  </p:childTnLst>
                                </p:cTn>
                              </p:par>
                              <p:par>
                                <p:cTn id="23" presetID="2" presetClass="entr" presetSubtype="8" decel="100000" fill="hold" nodeType="withEffect">
                                  <p:stCondLst>
                                    <p:cond delay="25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1000" fill="hold"/>
                                        <p:tgtEl>
                                          <p:spTgt spid="18"/>
                                        </p:tgtEl>
                                        <p:attrNameLst>
                                          <p:attrName>ppt_x</p:attrName>
                                        </p:attrNameLst>
                                      </p:cBhvr>
                                      <p:tavLst>
                                        <p:tav tm="0">
                                          <p:val>
                                            <p:strVal val="0-#ppt_w/2"/>
                                          </p:val>
                                        </p:tav>
                                        <p:tav tm="100000">
                                          <p:val>
                                            <p:strVal val="#ppt_x"/>
                                          </p:val>
                                        </p:tav>
                                      </p:tavLst>
                                    </p:anim>
                                    <p:anim calcmode="lin" valueType="num">
                                      <p:cBhvr additive="base">
                                        <p:cTn id="26" dur="1000" fill="hold"/>
                                        <p:tgtEl>
                                          <p:spTgt spid="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组合 19"/>
          <p:cNvGrpSpPr/>
          <p:nvPr/>
        </p:nvGrpSpPr>
        <p:grpSpPr>
          <a:xfrm>
            <a:off x="0" y="2714172"/>
            <a:ext cx="3686629" cy="1429658"/>
            <a:chOff x="0" y="2714172"/>
            <a:chExt cx="3686629" cy="1429658"/>
          </a:xfrm>
        </p:grpSpPr>
        <p:sp>
          <p:nvSpPr>
            <p:cNvPr id="2" name="五边形 1"/>
            <p:cNvSpPr/>
            <p:nvPr/>
          </p:nvSpPr>
          <p:spPr>
            <a:xfrm>
              <a:off x="0" y="2714172"/>
              <a:ext cx="3686629" cy="1429658"/>
            </a:xfrm>
            <a:prstGeom prst="homePlate">
              <a:avLst>
                <a:gd name="adj" fmla="val 23896"/>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任意多边形 5"/>
            <p:cNvSpPr/>
            <p:nvPr/>
          </p:nvSpPr>
          <p:spPr>
            <a:xfrm>
              <a:off x="0" y="3429001"/>
              <a:ext cx="3686629" cy="714829"/>
            </a:xfrm>
            <a:custGeom>
              <a:avLst/>
              <a:gdLst>
                <a:gd name="connsiteX0" fmla="*/ 0 w 3686629"/>
                <a:gd name="connsiteY0" fmla="*/ 0 h 714829"/>
                <a:gd name="connsiteX1" fmla="*/ 3686629 w 3686629"/>
                <a:gd name="connsiteY1" fmla="*/ 0 h 714829"/>
                <a:gd name="connsiteX2" fmla="*/ 3344998 w 3686629"/>
                <a:gd name="connsiteY2" fmla="*/ 714829 h 714829"/>
                <a:gd name="connsiteX3" fmla="*/ 0 w 3686629"/>
                <a:gd name="connsiteY3" fmla="*/ 714829 h 714829"/>
              </a:gdLst>
              <a:ahLst/>
              <a:cxnLst>
                <a:cxn ang="0">
                  <a:pos x="connsiteX0" y="connsiteY0"/>
                </a:cxn>
                <a:cxn ang="0">
                  <a:pos x="connsiteX1" y="connsiteY1"/>
                </a:cxn>
                <a:cxn ang="0">
                  <a:pos x="connsiteX2" y="connsiteY2"/>
                </a:cxn>
                <a:cxn ang="0">
                  <a:pos x="connsiteX3" y="connsiteY3"/>
                </a:cxn>
              </a:cxnLst>
              <a:rect l="l" t="t" r="r" b="b"/>
              <a:pathLst>
                <a:path w="3686629" h="714829">
                  <a:moveTo>
                    <a:pt x="0" y="0"/>
                  </a:moveTo>
                  <a:lnTo>
                    <a:pt x="3686629" y="0"/>
                  </a:lnTo>
                  <a:lnTo>
                    <a:pt x="3344998" y="714829"/>
                  </a:lnTo>
                  <a:lnTo>
                    <a:pt x="0" y="714829"/>
                  </a:lnTo>
                  <a:close/>
                </a:path>
              </a:pathLst>
            </a:cu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六边形 2"/>
            <p:cNvSpPr/>
            <p:nvPr/>
          </p:nvSpPr>
          <p:spPr>
            <a:xfrm>
              <a:off x="2179682" y="2848430"/>
              <a:ext cx="1346924" cy="1161142"/>
            </a:xfrm>
            <a:prstGeom prst="hexago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椭圆 6"/>
            <p:cNvSpPr/>
            <p:nvPr/>
          </p:nvSpPr>
          <p:spPr>
            <a:xfrm>
              <a:off x="2531289" y="3134073"/>
              <a:ext cx="643710" cy="593484"/>
            </a:xfrm>
            <a:custGeom>
              <a:avLst/>
              <a:gdLst>
                <a:gd name="connsiteX0" fmla="*/ 469488 w 578320"/>
                <a:gd name="connsiteY0" fmla="*/ 312166 h 533197"/>
                <a:gd name="connsiteX1" fmla="*/ 523904 w 578320"/>
                <a:gd name="connsiteY1" fmla="*/ 363740 h 533197"/>
                <a:gd name="connsiteX2" fmla="*/ 523904 w 578320"/>
                <a:gd name="connsiteY2" fmla="*/ 376634 h 533197"/>
                <a:gd name="connsiteX3" fmla="*/ 527594 w 578320"/>
                <a:gd name="connsiteY3" fmla="*/ 391369 h 533197"/>
                <a:gd name="connsiteX4" fmla="*/ 512837 w 578320"/>
                <a:gd name="connsiteY4" fmla="*/ 411630 h 533197"/>
                <a:gd name="connsiteX5" fmla="*/ 498080 w 578320"/>
                <a:gd name="connsiteY5" fmla="*/ 440180 h 533197"/>
                <a:gd name="connsiteX6" fmla="*/ 529438 w 578320"/>
                <a:gd name="connsiteY6" fmla="*/ 475176 h 533197"/>
                <a:gd name="connsiteX7" fmla="*/ 578320 w 578320"/>
                <a:gd name="connsiteY7" fmla="*/ 518462 h 533197"/>
                <a:gd name="connsiteX8" fmla="*/ 485168 w 578320"/>
                <a:gd name="connsiteY8" fmla="*/ 533197 h 533197"/>
                <a:gd name="connsiteX9" fmla="*/ 477789 w 578320"/>
                <a:gd name="connsiteY9" fmla="*/ 486228 h 533197"/>
                <a:gd name="connsiteX10" fmla="*/ 481478 w 578320"/>
                <a:gd name="connsiteY10" fmla="*/ 479781 h 533197"/>
                <a:gd name="connsiteX11" fmla="*/ 480556 w 578320"/>
                <a:gd name="connsiteY11" fmla="*/ 477939 h 533197"/>
                <a:gd name="connsiteX12" fmla="*/ 471333 w 578320"/>
                <a:gd name="connsiteY12" fmla="*/ 466888 h 533197"/>
                <a:gd name="connsiteX13" fmla="*/ 467644 w 578320"/>
                <a:gd name="connsiteY13" fmla="*/ 466888 h 533197"/>
                <a:gd name="connsiteX14" fmla="*/ 458421 w 578320"/>
                <a:gd name="connsiteY14" fmla="*/ 477939 h 533197"/>
                <a:gd name="connsiteX15" fmla="*/ 458421 w 578320"/>
                <a:gd name="connsiteY15" fmla="*/ 479781 h 533197"/>
                <a:gd name="connsiteX16" fmla="*/ 462110 w 578320"/>
                <a:gd name="connsiteY16" fmla="*/ 486228 h 533197"/>
                <a:gd name="connsiteX17" fmla="*/ 454732 w 578320"/>
                <a:gd name="connsiteY17" fmla="*/ 533197 h 533197"/>
                <a:gd name="connsiteX18" fmla="*/ 361579 w 578320"/>
                <a:gd name="connsiteY18" fmla="*/ 518462 h 533197"/>
                <a:gd name="connsiteX19" fmla="*/ 409539 w 578320"/>
                <a:gd name="connsiteY19" fmla="*/ 475176 h 533197"/>
                <a:gd name="connsiteX20" fmla="*/ 440897 w 578320"/>
                <a:gd name="connsiteY20" fmla="*/ 440180 h 533197"/>
                <a:gd name="connsiteX21" fmla="*/ 427063 w 578320"/>
                <a:gd name="connsiteY21" fmla="*/ 411630 h 533197"/>
                <a:gd name="connsiteX22" fmla="*/ 411383 w 578320"/>
                <a:gd name="connsiteY22" fmla="*/ 391369 h 533197"/>
                <a:gd name="connsiteX23" fmla="*/ 415995 w 578320"/>
                <a:gd name="connsiteY23" fmla="*/ 376634 h 533197"/>
                <a:gd name="connsiteX24" fmla="*/ 415995 w 578320"/>
                <a:gd name="connsiteY24" fmla="*/ 363740 h 533197"/>
                <a:gd name="connsiteX25" fmla="*/ 469488 w 578320"/>
                <a:gd name="connsiteY25" fmla="*/ 312166 h 533197"/>
                <a:gd name="connsiteX26" fmla="*/ 107909 w 578320"/>
                <a:gd name="connsiteY26" fmla="*/ 312166 h 533197"/>
                <a:gd name="connsiteX27" fmla="*/ 162325 w 578320"/>
                <a:gd name="connsiteY27" fmla="*/ 363740 h 533197"/>
                <a:gd name="connsiteX28" fmla="*/ 162325 w 578320"/>
                <a:gd name="connsiteY28" fmla="*/ 376634 h 533197"/>
                <a:gd name="connsiteX29" fmla="*/ 166937 w 578320"/>
                <a:gd name="connsiteY29" fmla="*/ 391369 h 533197"/>
                <a:gd name="connsiteX30" fmla="*/ 151257 w 578320"/>
                <a:gd name="connsiteY30" fmla="*/ 411630 h 533197"/>
                <a:gd name="connsiteX31" fmla="*/ 137423 w 578320"/>
                <a:gd name="connsiteY31" fmla="*/ 440180 h 533197"/>
                <a:gd name="connsiteX32" fmla="*/ 167859 w 578320"/>
                <a:gd name="connsiteY32" fmla="*/ 475176 h 533197"/>
                <a:gd name="connsiteX33" fmla="*/ 216741 w 578320"/>
                <a:gd name="connsiteY33" fmla="*/ 518462 h 533197"/>
                <a:gd name="connsiteX34" fmla="*/ 123588 w 578320"/>
                <a:gd name="connsiteY34" fmla="*/ 533197 h 533197"/>
                <a:gd name="connsiteX35" fmla="*/ 116210 w 578320"/>
                <a:gd name="connsiteY35" fmla="*/ 486228 h 533197"/>
                <a:gd name="connsiteX36" fmla="*/ 119899 w 578320"/>
                <a:gd name="connsiteY36" fmla="*/ 479781 h 533197"/>
                <a:gd name="connsiteX37" fmla="*/ 119899 w 578320"/>
                <a:gd name="connsiteY37" fmla="*/ 477939 h 533197"/>
                <a:gd name="connsiteX38" fmla="*/ 109754 w 578320"/>
                <a:gd name="connsiteY38" fmla="*/ 466888 h 533197"/>
                <a:gd name="connsiteX39" fmla="*/ 106987 w 578320"/>
                <a:gd name="connsiteY39" fmla="*/ 466888 h 533197"/>
                <a:gd name="connsiteX40" fmla="*/ 96842 w 578320"/>
                <a:gd name="connsiteY40" fmla="*/ 477939 h 533197"/>
                <a:gd name="connsiteX41" fmla="*/ 96842 w 578320"/>
                <a:gd name="connsiteY41" fmla="*/ 479781 h 533197"/>
                <a:gd name="connsiteX42" fmla="*/ 100531 w 578320"/>
                <a:gd name="connsiteY42" fmla="*/ 486228 h 533197"/>
                <a:gd name="connsiteX43" fmla="*/ 93152 w 578320"/>
                <a:gd name="connsiteY43" fmla="*/ 533197 h 533197"/>
                <a:gd name="connsiteX44" fmla="*/ 0 w 578320"/>
                <a:gd name="connsiteY44" fmla="*/ 518462 h 533197"/>
                <a:gd name="connsiteX45" fmla="*/ 48882 w 578320"/>
                <a:gd name="connsiteY45" fmla="*/ 475176 h 533197"/>
                <a:gd name="connsiteX46" fmla="*/ 79318 w 578320"/>
                <a:gd name="connsiteY46" fmla="*/ 440180 h 533197"/>
                <a:gd name="connsiteX47" fmla="*/ 65483 w 578320"/>
                <a:gd name="connsiteY47" fmla="*/ 411630 h 533197"/>
                <a:gd name="connsiteX48" fmla="*/ 49804 w 578320"/>
                <a:gd name="connsiteY48" fmla="*/ 391369 h 533197"/>
                <a:gd name="connsiteX49" fmla="*/ 54416 w 578320"/>
                <a:gd name="connsiteY49" fmla="*/ 376634 h 533197"/>
                <a:gd name="connsiteX50" fmla="*/ 54416 w 578320"/>
                <a:gd name="connsiteY50" fmla="*/ 363740 h 533197"/>
                <a:gd name="connsiteX51" fmla="*/ 107909 w 578320"/>
                <a:gd name="connsiteY51" fmla="*/ 312166 h 533197"/>
                <a:gd name="connsiteX52" fmla="*/ 288717 w 578320"/>
                <a:gd name="connsiteY52" fmla="*/ 237601 h 533197"/>
                <a:gd name="connsiteX53" fmla="*/ 303485 w 578320"/>
                <a:gd name="connsiteY53" fmla="*/ 252338 h 533197"/>
                <a:gd name="connsiteX54" fmla="*/ 303485 w 578320"/>
                <a:gd name="connsiteY54" fmla="*/ 331547 h 533197"/>
                <a:gd name="connsiteX55" fmla="*/ 384708 w 578320"/>
                <a:gd name="connsiteY55" fmla="*/ 398782 h 533197"/>
                <a:gd name="connsiteX56" fmla="*/ 386554 w 578320"/>
                <a:gd name="connsiteY56" fmla="*/ 419045 h 533197"/>
                <a:gd name="connsiteX57" fmla="*/ 375478 w 578320"/>
                <a:gd name="connsiteY57" fmla="*/ 423650 h 533197"/>
                <a:gd name="connsiteX58" fmla="*/ 366248 w 578320"/>
                <a:gd name="connsiteY58" fmla="*/ 420887 h 533197"/>
                <a:gd name="connsiteX59" fmla="*/ 288717 w 578320"/>
                <a:gd name="connsiteY59" fmla="*/ 356415 h 533197"/>
                <a:gd name="connsiteX60" fmla="*/ 212108 w 578320"/>
                <a:gd name="connsiteY60" fmla="*/ 420887 h 533197"/>
                <a:gd name="connsiteX61" fmla="*/ 191802 w 578320"/>
                <a:gd name="connsiteY61" fmla="*/ 419045 h 533197"/>
                <a:gd name="connsiteX62" fmla="*/ 193648 w 578320"/>
                <a:gd name="connsiteY62" fmla="*/ 398782 h 533197"/>
                <a:gd name="connsiteX63" fmla="*/ 274872 w 578320"/>
                <a:gd name="connsiteY63" fmla="*/ 331547 h 533197"/>
                <a:gd name="connsiteX64" fmla="*/ 274872 w 578320"/>
                <a:gd name="connsiteY64" fmla="*/ 252338 h 533197"/>
                <a:gd name="connsiteX65" fmla="*/ 288717 w 578320"/>
                <a:gd name="connsiteY65" fmla="*/ 237601 h 533197"/>
                <a:gd name="connsiteX66" fmla="*/ 288699 w 578320"/>
                <a:gd name="connsiteY66" fmla="*/ 0 h 533197"/>
                <a:gd name="connsiteX67" fmla="*/ 343115 w 578320"/>
                <a:gd name="connsiteY67" fmla="*/ 50653 h 533197"/>
                <a:gd name="connsiteX68" fmla="*/ 343115 w 578320"/>
                <a:gd name="connsiteY68" fmla="*/ 63546 h 533197"/>
                <a:gd name="connsiteX69" fmla="*/ 346805 w 578320"/>
                <a:gd name="connsiteY69" fmla="*/ 78282 h 533197"/>
                <a:gd name="connsiteX70" fmla="*/ 332048 w 578320"/>
                <a:gd name="connsiteY70" fmla="*/ 98543 h 533197"/>
                <a:gd name="connsiteX71" fmla="*/ 318213 w 578320"/>
                <a:gd name="connsiteY71" fmla="*/ 127093 h 533197"/>
                <a:gd name="connsiteX72" fmla="*/ 348649 w 578320"/>
                <a:gd name="connsiteY72" fmla="*/ 163010 h 533197"/>
                <a:gd name="connsiteX73" fmla="*/ 397531 w 578320"/>
                <a:gd name="connsiteY73" fmla="*/ 206295 h 533197"/>
                <a:gd name="connsiteX74" fmla="*/ 304379 w 578320"/>
                <a:gd name="connsiteY74" fmla="*/ 220110 h 533197"/>
                <a:gd name="connsiteX75" fmla="*/ 297000 w 578320"/>
                <a:gd name="connsiteY75" fmla="*/ 173141 h 533197"/>
                <a:gd name="connsiteX76" fmla="*/ 300689 w 578320"/>
                <a:gd name="connsiteY76" fmla="*/ 167615 h 533197"/>
                <a:gd name="connsiteX77" fmla="*/ 300689 w 578320"/>
                <a:gd name="connsiteY77" fmla="*/ 164852 h 533197"/>
                <a:gd name="connsiteX78" fmla="*/ 290544 w 578320"/>
                <a:gd name="connsiteY78" fmla="*/ 154722 h 533197"/>
                <a:gd name="connsiteX79" fmla="*/ 287777 w 578320"/>
                <a:gd name="connsiteY79" fmla="*/ 154722 h 533197"/>
                <a:gd name="connsiteX80" fmla="*/ 277632 w 578320"/>
                <a:gd name="connsiteY80" fmla="*/ 164852 h 533197"/>
                <a:gd name="connsiteX81" fmla="*/ 277632 w 578320"/>
                <a:gd name="connsiteY81" fmla="*/ 167615 h 533197"/>
                <a:gd name="connsiteX82" fmla="*/ 281321 w 578320"/>
                <a:gd name="connsiteY82" fmla="*/ 173141 h 533197"/>
                <a:gd name="connsiteX83" fmla="*/ 273943 w 578320"/>
                <a:gd name="connsiteY83" fmla="*/ 221031 h 533197"/>
                <a:gd name="connsiteX84" fmla="*/ 180790 w 578320"/>
                <a:gd name="connsiteY84" fmla="*/ 206295 h 533197"/>
                <a:gd name="connsiteX85" fmla="*/ 228750 w 578320"/>
                <a:gd name="connsiteY85" fmla="*/ 163010 h 533197"/>
                <a:gd name="connsiteX86" fmla="*/ 260108 w 578320"/>
                <a:gd name="connsiteY86" fmla="*/ 127093 h 533197"/>
                <a:gd name="connsiteX87" fmla="*/ 246274 w 578320"/>
                <a:gd name="connsiteY87" fmla="*/ 98543 h 533197"/>
                <a:gd name="connsiteX88" fmla="*/ 230594 w 578320"/>
                <a:gd name="connsiteY88" fmla="*/ 78282 h 533197"/>
                <a:gd name="connsiteX89" fmla="*/ 235206 w 578320"/>
                <a:gd name="connsiteY89" fmla="*/ 63546 h 533197"/>
                <a:gd name="connsiteX90" fmla="*/ 235206 w 578320"/>
                <a:gd name="connsiteY90" fmla="*/ 50653 h 533197"/>
                <a:gd name="connsiteX91" fmla="*/ 288699 w 578320"/>
                <a:gd name="connsiteY91" fmla="*/ 0 h 5331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578320" h="533197">
                  <a:moveTo>
                    <a:pt x="469488" y="312166"/>
                  </a:moveTo>
                  <a:cubicBezTo>
                    <a:pt x="499002" y="312166"/>
                    <a:pt x="523904" y="335190"/>
                    <a:pt x="523904" y="363740"/>
                  </a:cubicBezTo>
                  <a:lnTo>
                    <a:pt x="523904" y="376634"/>
                  </a:lnTo>
                  <a:cubicBezTo>
                    <a:pt x="523904" y="376634"/>
                    <a:pt x="529438" y="381238"/>
                    <a:pt x="527594" y="391369"/>
                  </a:cubicBezTo>
                  <a:cubicBezTo>
                    <a:pt x="526671" y="404262"/>
                    <a:pt x="512837" y="411630"/>
                    <a:pt x="512837" y="411630"/>
                  </a:cubicBezTo>
                  <a:cubicBezTo>
                    <a:pt x="512837" y="411630"/>
                    <a:pt x="509147" y="430970"/>
                    <a:pt x="498080" y="440180"/>
                  </a:cubicBezTo>
                  <a:cubicBezTo>
                    <a:pt x="494391" y="467809"/>
                    <a:pt x="513759" y="470572"/>
                    <a:pt x="529438" y="475176"/>
                  </a:cubicBezTo>
                  <a:cubicBezTo>
                    <a:pt x="555263" y="483465"/>
                    <a:pt x="578320" y="485307"/>
                    <a:pt x="578320" y="518462"/>
                  </a:cubicBezTo>
                  <a:cubicBezTo>
                    <a:pt x="578320" y="525829"/>
                    <a:pt x="543273" y="532276"/>
                    <a:pt x="485168" y="533197"/>
                  </a:cubicBezTo>
                  <a:lnTo>
                    <a:pt x="477789" y="486228"/>
                  </a:lnTo>
                  <a:lnTo>
                    <a:pt x="481478" y="479781"/>
                  </a:lnTo>
                  <a:cubicBezTo>
                    <a:pt x="481478" y="478860"/>
                    <a:pt x="481478" y="477939"/>
                    <a:pt x="480556" y="477939"/>
                  </a:cubicBezTo>
                  <a:lnTo>
                    <a:pt x="471333" y="466888"/>
                  </a:lnTo>
                  <a:cubicBezTo>
                    <a:pt x="470411" y="465967"/>
                    <a:pt x="468566" y="465967"/>
                    <a:pt x="467644" y="466888"/>
                  </a:cubicBezTo>
                  <a:lnTo>
                    <a:pt x="458421" y="477939"/>
                  </a:lnTo>
                  <a:cubicBezTo>
                    <a:pt x="457499" y="477939"/>
                    <a:pt x="457499" y="478860"/>
                    <a:pt x="458421" y="479781"/>
                  </a:cubicBezTo>
                  <a:lnTo>
                    <a:pt x="462110" y="486228"/>
                  </a:lnTo>
                  <a:lnTo>
                    <a:pt x="454732" y="533197"/>
                  </a:lnTo>
                  <a:cubicBezTo>
                    <a:pt x="396627" y="532276"/>
                    <a:pt x="361579" y="525829"/>
                    <a:pt x="361579" y="518462"/>
                  </a:cubicBezTo>
                  <a:cubicBezTo>
                    <a:pt x="361579" y="485307"/>
                    <a:pt x="384637" y="483465"/>
                    <a:pt x="409539" y="475176"/>
                  </a:cubicBezTo>
                  <a:cubicBezTo>
                    <a:pt x="425218" y="470572"/>
                    <a:pt x="444586" y="466888"/>
                    <a:pt x="440897" y="440180"/>
                  </a:cubicBezTo>
                  <a:cubicBezTo>
                    <a:pt x="430752" y="430970"/>
                    <a:pt x="427063" y="411630"/>
                    <a:pt x="427063" y="411630"/>
                  </a:cubicBezTo>
                  <a:cubicBezTo>
                    <a:pt x="427063" y="411630"/>
                    <a:pt x="413228" y="404262"/>
                    <a:pt x="411383" y="391369"/>
                  </a:cubicBezTo>
                  <a:cubicBezTo>
                    <a:pt x="410461" y="381238"/>
                    <a:pt x="415995" y="376634"/>
                    <a:pt x="415995" y="376634"/>
                  </a:cubicBezTo>
                  <a:lnTo>
                    <a:pt x="415995" y="363740"/>
                  </a:lnTo>
                  <a:cubicBezTo>
                    <a:pt x="415995" y="335190"/>
                    <a:pt x="439975" y="312166"/>
                    <a:pt x="469488" y="312166"/>
                  </a:cubicBezTo>
                  <a:close/>
                  <a:moveTo>
                    <a:pt x="107909" y="312166"/>
                  </a:moveTo>
                  <a:cubicBezTo>
                    <a:pt x="138345" y="312166"/>
                    <a:pt x="162325" y="335190"/>
                    <a:pt x="162325" y="363740"/>
                  </a:cubicBezTo>
                  <a:lnTo>
                    <a:pt x="162325" y="376634"/>
                  </a:lnTo>
                  <a:cubicBezTo>
                    <a:pt x="162325" y="376634"/>
                    <a:pt x="167859" y="381238"/>
                    <a:pt x="166937" y="391369"/>
                  </a:cubicBezTo>
                  <a:cubicBezTo>
                    <a:pt x="165092" y="404262"/>
                    <a:pt x="151257" y="411630"/>
                    <a:pt x="151257" y="411630"/>
                  </a:cubicBezTo>
                  <a:cubicBezTo>
                    <a:pt x="151257" y="411630"/>
                    <a:pt x="147568" y="430970"/>
                    <a:pt x="137423" y="440180"/>
                  </a:cubicBezTo>
                  <a:cubicBezTo>
                    <a:pt x="132811" y="467809"/>
                    <a:pt x="152180" y="470572"/>
                    <a:pt x="167859" y="475176"/>
                  </a:cubicBezTo>
                  <a:cubicBezTo>
                    <a:pt x="193684" y="483465"/>
                    <a:pt x="216741" y="485307"/>
                    <a:pt x="216741" y="518462"/>
                  </a:cubicBezTo>
                  <a:cubicBezTo>
                    <a:pt x="216741" y="525829"/>
                    <a:pt x="181693" y="532276"/>
                    <a:pt x="123588" y="533197"/>
                  </a:cubicBezTo>
                  <a:lnTo>
                    <a:pt x="116210" y="486228"/>
                  </a:lnTo>
                  <a:lnTo>
                    <a:pt x="119899" y="479781"/>
                  </a:lnTo>
                  <a:cubicBezTo>
                    <a:pt x="120821" y="478860"/>
                    <a:pt x="119899" y="477939"/>
                    <a:pt x="119899" y="477939"/>
                  </a:cubicBezTo>
                  <a:lnTo>
                    <a:pt x="109754" y="466888"/>
                  </a:lnTo>
                  <a:cubicBezTo>
                    <a:pt x="108832" y="465967"/>
                    <a:pt x="107909" y="465967"/>
                    <a:pt x="106987" y="466888"/>
                  </a:cubicBezTo>
                  <a:lnTo>
                    <a:pt x="96842" y="477939"/>
                  </a:lnTo>
                  <a:cubicBezTo>
                    <a:pt x="96842" y="477939"/>
                    <a:pt x="95919" y="478860"/>
                    <a:pt x="96842" y="479781"/>
                  </a:cubicBezTo>
                  <a:lnTo>
                    <a:pt x="100531" y="486228"/>
                  </a:lnTo>
                  <a:lnTo>
                    <a:pt x="93152" y="533197"/>
                  </a:lnTo>
                  <a:cubicBezTo>
                    <a:pt x="35047" y="532276"/>
                    <a:pt x="0" y="525829"/>
                    <a:pt x="0" y="518462"/>
                  </a:cubicBezTo>
                  <a:cubicBezTo>
                    <a:pt x="0" y="485307"/>
                    <a:pt x="23057" y="483465"/>
                    <a:pt x="48882" y="475176"/>
                  </a:cubicBezTo>
                  <a:cubicBezTo>
                    <a:pt x="64561" y="470572"/>
                    <a:pt x="83929" y="466888"/>
                    <a:pt x="79318" y="440180"/>
                  </a:cubicBezTo>
                  <a:cubicBezTo>
                    <a:pt x="69173" y="430970"/>
                    <a:pt x="65483" y="411630"/>
                    <a:pt x="65483" y="411630"/>
                  </a:cubicBezTo>
                  <a:cubicBezTo>
                    <a:pt x="65483" y="411630"/>
                    <a:pt x="51649" y="404262"/>
                    <a:pt x="49804" y="391369"/>
                  </a:cubicBezTo>
                  <a:cubicBezTo>
                    <a:pt x="48882" y="381238"/>
                    <a:pt x="54416" y="376634"/>
                    <a:pt x="54416" y="376634"/>
                  </a:cubicBezTo>
                  <a:lnTo>
                    <a:pt x="54416" y="363740"/>
                  </a:lnTo>
                  <a:cubicBezTo>
                    <a:pt x="54416" y="335190"/>
                    <a:pt x="78396" y="312166"/>
                    <a:pt x="107909" y="312166"/>
                  </a:cubicBezTo>
                  <a:close/>
                  <a:moveTo>
                    <a:pt x="288717" y="237601"/>
                  </a:moveTo>
                  <a:cubicBezTo>
                    <a:pt x="297024" y="237601"/>
                    <a:pt x="303485" y="244048"/>
                    <a:pt x="303485" y="252338"/>
                  </a:cubicBezTo>
                  <a:lnTo>
                    <a:pt x="303485" y="331547"/>
                  </a:lnTo>
                  <a:lnTo>
                    <a:pt x="384708" y="398782"/>
                  </a:lnTo>
                  <a:cubicBezTo>
                    <a:pt x="390246" y="403387"/>
                    <a:pt x="391169" y="412598"/>
                    <a:pt x="386554" y="419045"/>
                  </a:cubicBezTo>
                  <a:cubicBezTo>
                    <a:pt x="383785" y="421808"/>
                    <a:pt x="379170" y="423650"/>
                    <a:pt x="375478" y="423650"/>
                  </a:cubicBezTo>
                  <a:cubicBezTo>
                    <a:pt x="371786" y="423650"/>
                    <a:pt x="369017" y="422729"/>
                    <a:pt x="366248" y="420887"/>
                  </a:cubicBezTo>
                  <a:lnTo>
                    <a:pt x="288717" y="356415"/>
                  </a:lnTo>
                  <a:lnTo>
                    <a:pt x="212108" y="420887"/>
                  </a:lnTo>
                  <a:cubicBezTo>
                    <a:pt x="205647" y="425492"/>
                    <a:pt x="196417" y="424571"/>
                    <a:pt x="191802" y="419045"/>
                  </a:cubicBezTo>
                  <a:cubicBezTo>
                    <a:pt x="186264" y="412598"/>
                    <a:pt x="187187" y="403387"/>
                    <a:pt x="193648" y="398782"/>
                  </a:cubicBezTo>
                  <a:lnTo>
                    <a:pt x="274872" y="331547"/>
                  </a:lnTo>
                  <a:lnTo>
                    <a:pt x="274872" y="252338"/>
                  </a:lnTo>
                  <a:cubicBezTo>
                    <a:pt x="274872" y="244048"/>
                    <a:pt x="281333" y="237601"/>
                    <a:pt x="288717" y="237601"/>
                  </a:cubicBezTo>
                  <a:close/>
                  <a:moveTo>
                    <a:pt x="288699" y="0"/>
                  </a:moveTo>
                  <a:cubicBezTo>
                    <a:pt x="318213" y="0"/>
                    <a:pt x="343115" y="22103"/>
                    <a:pt x="343115" y="50653"/>
                  </a:cubicBezTo>
                  <a:lnTo>
                    <a:pt x="343115" y="63546"/>
                  </a:lnTo>
                  <a:cubicBezTo>
                    <a:pt x="343115" y="63546"/>
                    <a:pt x="348649" y="68151"/>
                    <a:pt x="346805" y="78282"/>
                  </a:cubicBezTo>
                  <a:cubicBezTo>
                    <a:pt x="345882" y="92096"/>
                    <a:pt x="332048" y="98543"/>
                    <a:pt x="332048" y="98543"/>
                  </a:cubicBezTo>
                  <a:cubicBezTo>
                    <a:pt x="332048" y="98543"/>
                    <a:pt x="328358" y="117883"/>
                    <a:pt x="318213" y="127093"/>
                  </a:cubicBezTo>
                  <a:cubicBezTo>
                    <a:pt x="313602" y="154722"/>
                    <a:pt x="332970" y="157484"/>
                    <a:pt x="348649" y="163010"/>
                  </a:cubicBezTo>
                  <a:cubicBezTo>
                    <a:pt x="374474" y="171299"/>
                    <a:pt x="397531" y="172220"/>
                    <a:pt x="397531" y="206295"/>
                  </a:cubicBezTo>
                  <a:cubicBezTo>
                    <a:pt x="397531" y="212742"/>
                    <a:pt x="362484" y="219189"/>
                    <a:pt x="304379" y="220110"/>
                  </a:cubicBezTo>
                  <a:lnTo>
                    <a:pt x="297000" y="173141"/>
                  </a:lnTo>
                  <a:lnTo>
                    <a:pt x="300689" y="167615"/>
                  </a:lnTo>
                  <a:cubicBezTo>
                    <a:pt x="300689" y="166694"/>
                    <a:pt x="300689" y="165773"/>
                    <a:pt x="300689" y="164852"/>
                  </a:cubicBezTo>
                  <a:lnTo>
                    <a:pt x="290544" y="154722"/>
                  </a:lnTo>
                  <a:cubicBezTo>
                    <a:pt x="289622" y="153801"/>
                    <a:pt x="287777" y="153801"/>
                    <a:pt x="287777" y="154722"/>
                  </a:cubicBezTo>
                  <a:lnTo>
                    <a:pt x="277632" y="164852"/>
                  </a:lnTo>
                  <a:cubicBezTo>
                    <a:pt x="276710" y="165773"/>
                    <a:pt x="276710" y="166694"/>
                    <a:pt x="277632" y="167615"/>
                  </a:cubicBezTo>
                  <a:lnTo>
                    <a:pt x="281321" y="173141"/>
                  </a:lnTo>
                  <a:lnTo>
                    <a:pt x="273943" y="221031"/>
                  </a:lnTo>
                  <a:cubicBezTo>
                    <a:pt x="215838" y="219189"/>
                    <a:pt x="180790" y="212742"/>
                    <a:pt x="180790" y="206295"/>
                  </a:cubicBezTo>
                  <a:cubicBezTo>
                    <a:pt x="180790" y="172220"/>
                    <a:pt x="203848" y="171299"/>
                    <a:pt x="228750" y="163010"/>
                  </a:cubicBezTo>
                  <a:cubicBezTo>
                    <a:pt x="244429" y="157484"/>
                    <a:pt x="264720" y="154722"/>
                    <a:pt x="260108" y="127093"/>
                  </a:cubicBezTo>
                  <a:cubicBezTo>
                    <a:pt x="249963" y="117883"/>
                    <a:pt x="246274" y="98543"/>
                    <a:pt x="246274" y="98543"/>
                  </a:cubicBezTo>
                  <a:cubicBezTo>
                    <a:pt x="246274" y="98543"/>
                    <a:pt x="232439" y="92096"/>
                    <a:pt x="230594" y="78282"/>
                  </a:cubicBezTo>
                  <a:cubicBezTo>
                    <a:pt x="229672" y="68151"/>
                    <a:pt x="235206" y="63546"/>
                    <a:pt x="235206" y="63546"/>
                  </a:cubicBezTo>
                  <a:lnTo>
                    <a:pt x="235206" y="50653"/>
                  </a:lnTo>
                  <a:cubicBezTo>
                    <a:pt x="235206" y="22103"/>
                    <a:pt x="259186" y="0"/>
                    <a:pt x="288699"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zh-CN" altLang="en-US"/>
            </a:p>
          </p:txBody>
        </p:sp>
      </p:grpSp>
      <p:sp>
        <p:nvSpPr>
          <p:cNvPr id="9" name="文本框 8"/>
          <p:cNvSpPr txBox="1"/>
          <p:nvPr/>
        </p:nvSpPr>
        <p:spPr>
          <a:xfrm>
            <a:off x="3776164" y="2480571"/>
            <a:ext cx="6509423" cy="2861310"/>
          </a:xfrm>
          <a:prstGeom prst="rect">
            <a:avLst/>
          </a:prstGeom>
          <a:noFill/>
        </p:spPr>
        <p:txBody>
          <a:bodyPr wrap="square" rtlCol="0">
            <a:spAutoFit/>
            <a:scene3d>
              <a:camera prst="orthographicFront"/>
              <a:lightRig rig="threePt" dir="t"/>
            </a:scene3d>
            <a:sp3d contourW="12700"/>
          </a:bodyPr>
          <a:lstStyle/>
          <a:p>
            <a:pPr lvl="0">
              <a:lnSpc>
                <a:spcPct val="150000"/>
              </a:lnSpc>
              <a:defRPr/>
            </a:pPr>
            <a:r>
              <a:rPr lang="zh-CN" altLang="en-US" sz="4000" dirty="0" smtClean="0">
                <a:solidFill>
                  <a:schemeClr val="tx1">
                    <a:lumMod val="75000"/>
                    <a:lumOff val="25000"/>
                  </a:schemeClr>
                </a:solidFill>
                <a:latin typeface="Century Gothic" panose="020B0502020202020204" pitchFamily="34" charset="0"/>
                <a:ea typeface="方正兰亭中黑_GBK" panose="02000000000000000000" pitchFamily="2" charset="-122"/>
              </a:rPr>
              <a:t>一</a:t>
            </a:r>
            <a:r>
              <a:rPr lang="en-US" altLang="zh-CN" sz="4000" dirty="0" smtClean="0">
                <a:solidFill>
                  <a:schemeClr val="tx1">
                    <a:lumMod val="75000"/>
                    <a:lumOff val="25000"/>
                  </a:schemeClr>
                </a:solidFill>
                <a:latin typeface="Century Gothic" panose="020B0502020202020204" pitchFamily="34" charset="0"/>
                <a:ea typeface="方正兰亭中黑_GBK" panose="02000000000000000000" pitchFamily="2" charset="-122"/>
              </a:rPr>
              <a:t>.</a:t>
            </a:r>
            <a:r>
              <a:rPr lang="zh-CN" altLang="en-US" sz="4000" dirty="0" smtClean="0">
                <a:solidFill>
                  <a:schemeClr val="tx1">
                    <a:lumMod val="75000"/>
                    <a:lumOff val="25000"/>
                  </a:schemeClr>
                </a:solidFill>
                <a:latin typeface="Century Gothic" panose="020B0502020202020204" pitchFamily="34" charset="0"/>
                <a:ea typeface="方正兰亭中黑_GBK" panose="02000000000000000000" pitchFamily="2" charset="-122"/>
              </a:rPr>
              <a:t>脱贫县统筹整合使用财政涉农资金政策</a:t>
            </a:r>
            <a:endParaRPr lang="zh-CN" altLang="en-US" sz="4000" dirty="0" smtClean="0">
              <a:solidFill>
                <a:schemeClr val="tx1">
                  <a:lumMod val="75000"/>
                  <a:lumOff val="25000"/>
                </a:schemeClr>
              </a:solidFill>
              <a:latin typeface="Century Gothic" panose="020B0502020202020204" pitchFamily="34" charset="0"/>
              <a:ea typeface="方正兰亭中黑_GBK" panose="02000000000000000000" pitchFamily="2" charset="-122"/>
            </a:endParaRPr>
          </a:p>
          <a:p>
            <a:pPr lvl="0">
              <a:lnSpc>
                <a:spcPct val="150000"/>
              </a:lnSpc>
              <a:defRPr/>
            </a:pPr>
            <a:endParaRPr lang="zh-CN" altLang="en-US" sz="4000" dirty="0" smtClean="0">
              <a:solidFill>
                <a:schemeClr val="tx1">
                  <a:lumMod val="75000"/>
                  <a:lumOff val="25000"/>
                </a:schemeClr>
              </a:solidFill>
              <a:latin typeface="Century Gothic" panose="020B0502020202020204" pitchFamily="34" charset="0"/>
              <a:ea typeface="方正兰亭中黑_GBK" panose="02000000000000000000" pitchFamily="2" charset="-122"/>
            </a:endParaRPr>
          </a:p>
        </p:txBody>
      </p:sp>
      <p:cxnSp>
        <p:nvCxnSpPr>
          <p:cNvPr id="10" name="直接连接符 9"/>
          <p:cNvCxnSpPr/>
          <p:nvPr/>
        </p:nvCxnSpPr>
        <p:spPr>
          <a:xfrm>
            <a:off x="3903164" y="3542212"/>
            <a:ext cx="650938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6" name="任意多边形 15"/>
          <p:cNvSpPr/>
          <p:nvPr/>
        </p:nvSpPr>
        <p:spPr>
          <a:xfrm>
            <a:off x="10196052" y="3404431"/>
            <a:ext cx="1995948" cy="3453569"/>
          </a:xfrm>
          <a:custGeom>
            <a:avLst/>
            <a:gdLst>
              <a:gd name="connsiteX0" fmla="*/ 863392 w 1995948"/>
              <a:gd name="connsiteY0" fmla="*/ 0 h 3453569"/>
              <a:gd name="connsiteX1" fmla="*/ 1995948 w 1995948"/>
              <a:gd name="connsiteY1" fmla="*/ 0 h 3453569"/>
              <a:gd name="connsiteX2" fmla="*/ 1995948 w 1995948"/>
              <a:gd name="connsiteY2" fmla="*/ 3453569 h 3453569"/>
              <a:gd name="connsiteX3" fmla="*/ 0 w 1995948"/>
              <a:gd name="connsiteY3" fmla="*/ 3453569 h 3453569"/>
            </a:gdLst>
            <a:ahLst/>
            <a:cxnLst>
              <a:cxn ang="0">
                <a:pos x="connsiteX0" y="connsiteY0"/>
              </a:cxn>
              <a:cxn ang="0">
                <a:pos x="connsiteX1" y="connsiteY1"/>
              </a:cxn>
              <a:cxn ang="0">
                <a:pos x="connsiteX2" y="connsiteY2"/>
              </a:cxn>
              <a:cxn ang="0">
                <a:pos x="connsiteX3" y="connsiteY3"/>
              </a:cxn>
            </a:cxnLst>
            <a:rect l="l" t="t" r="r" b="b"/>
            <a:pathLst>
              <a:path w="1995948" h="3453569">
                <a:moveTo>
                  <a:pt x="863392" y="0"/>
                </a:moveTo>
                <a:lnTo>
                  <a:pt x="1995948" y="0"/>
                </a:lnTo>
                <a:lnTo>
                  <a:pt x="1995948" y="3453569"/>
                </a:lnTo>
                <a:lnTo>
                  <a:pt x="0" y="3453569"/>
                </a:lnTo>
                <a:close/>
              </a:path>
            </a:pathLst>
          </a:custGeom>
          <a:solidFill>
            <a:srgbClr val="C212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任意多边形 16"/>
          <p:cNvSpPr/>
          <p:nvPr/>
        </p:nvSpPr>
        <p:spPr>
          <a:xfrm flipV="1">
            <a:off x="10196052" y="-1"/>
            <a:ext cx="1995948" cy="3404431"/>
          </a:xfrm>
          <a:custGeom>
            <a:avLst/>
            <a:gdLst>
              <a:gd name="connsiteX0" fmla="*/ 0 w 1995948"/>
              <a:gd name="connsiteY0" fmla="*/ 3453569 h 3453569"/>
              <a:gd name="connsiteX1" fmla="*/ 1995948 w 1995948"/>
              <a:gd name="connsiteY1" fmla="*/ 3453569 h 3453569"/>
              <a:gd name="connsiteX2" fmla="*/ 1995948 w 1995948"/>
              <a:gd name="connsiteY2" fmla="*/ 0 h 3453569"/>
              <a:gd name="connsiteX3" fmla="*/ 863392 w 1995948"/>
              <a:gd name="connsiteY3" fmla="*/ 0 h 3453569"/>
            </a:gdLst>
            <a:ahLst/>
            <a:cxnLst>
              <a:cxn ang="0">
                <a:pos x="connsiteX0" y="connsiteY0"/>
              </a:cxn>
              <a:cxn ang="0">
                <a:pos x="connsiteX1" y="connsiteY1"/>
              </a:cxn>
              <a:cxn ang="0">
                <a:pos x="connsiteX2" y="connsiteY2"/>
              </a:cxn>
              <a:cxn ang="0">
                <a:pos x="connsiteX3" y="connsiteY3"/>
              </a:cxn>
            </a:cxnLst>
            <a:rect l="l" t="t" r="r" b="b"/>
            <a:pathLst>
              <a:path w="1995948" h="3453569">
                <a:moveTo>
                  <a:pt x="0" y="3453569"/>
                </a:moveTo>
                <a:lnTo>
                  <a:pt x="1995948" y="3453569"/>
                </a:lnTo>
                <a:lnTo>
                  <a:pt x="1995948" y="0"/>
                </a:lnTo>
                <a:lnTo>
                  <a:pt x="863392"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4" name="直接连接符 3"/>
          <p:cNvCxnSpPr/>
          <p:nvPr/>
        </p:nvCxnSpPr>
        <p:spPr>
          <a:xfrm>
            <a:off x="3903345" y="4306570"/>
            <a:ext cx="4026535"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additive="base">
                                        <p:cTn id="7" dur="500" fill="hold"/>
                                        <p:tgtEl>
                                          <p:spTgt spid="20"/>
                                        </p:tgtEl>
                                        <p:attrNameLst>
                                          <p:attrName>ppt_x</p:attrName>
                                        </p:attrNameLst>
                                      </p:cBhvr>
                                      <p:tavLst>
                                        <p:tav tm="0">
                                          <p:val>
                                            <p:strVal val="0-#ppt_w/2"/>
                                          </p:val>
                                        </p:tav>
                                        <p:tav tm="100000">
                                          <p:val>
                                            <p:strVal val="#ppt_x"/>
                                          </p:val>
                                        </p:tav>
                                      </p:tavLst>
                                    </p:anim>
                                    <p:anim calcmode="lin" valueType="num">
                                      <p:cBhvr additive="base">
                                        <p:cTn id="8" dur="500" fill="hold"/>
                                        <p:tgtEl>
                                          <p:spTgt spid="20"/>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2" fill="hold" grpId="0"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1+#ppt_w/2"/>
                                          </p:val>
                                        </p:tav>
                                        <p:tav tm="100000">
                                          <p:val>
                                            <p:strVal val="#ppt_x"/>
                                          </p:val>
                                        </p:tav>
                                      </p:tavLst>
                                    </p:anim>
                                    <p:anim calcmode="lin" valueType="num">
                                      <p:cBhvr additive="base">
                                        <p:cTn id="13" dur="500" fill="hold"/>
                                        <p:tgtEl>
                                          <p:spTgt spid="9"/>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10" presetClass="entr" presetSubtype="0"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par>
                          <p:cTn id="18" fill="hold">
                            <p:stCondLst>
                              <p:cond delay="1500"/>
                            </p:stCondLst>
                            <p:childTnLst>
                              <p:par>
                                <p:cTn id="19" presetID="2" presetClass="entr" presetSubtype="1"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0-#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par>
                          <p:cTn id="27" fill="hold">
                            <p:stCondLst>
                              <p:cond delay="2000"/>
                            </p:stCondLst>
                            <p:childTnLst>
                              <p:par>
                                <p:cTn id="28" presetID="10" presetClass="entr" presetSubtype="0" fill="hold" nodeType="after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fade">
                                      <p:cBhvr>
                                        <p:cTn id="3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bldLvl="0" animBg="1"/>
      <p:bldP spid="17" grpId="0" bldLvl="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633730" y="921522"/>
            <a:ext cx="10515600" cy="4523105"/>
          </a:xfrm>
          <a:prstGeom prst="rect">
            <a:avLst/>
          </a:prstGeom>
          <a:noFill/>
        </p:spPr>
        <p:txBody>
          <a:bodyPr wrap="square" rtlCol="0">
            <a:spAutoFit/>
          </a:bodyPr>
          <a:lstStyle/>
          <a:p>
            <a:pPr>
              <a:lnSpc>
                <a:spcPct val="150000"/>
              </a:lnSpc>
            </a:pPr>
            <a:r>
              <a:rPr lang="zh-CN" altLang="en-US" sz="2400" dirty="0">
                <a:latin typeface="+mn-ea"/>
              </a:rPr>
              <a:t>（一）政策总体保持稳定</a:t>
            </a:r>
            <a:endParaRPr lang="zh-CN" altLang="en-US" sz="2400" dirty="0">
              <a:latin typeface="+mn-ea"/>
            </a:endParaRPr>
          </a:p>
          <a:p>
            <a:pPr>
              <a:lnSpc>
                <a:spcPct val="150000"/>
              </a:lnSpc>
            </a:pPr>
            <a:r>
              <a:rPr lang="zh-CN" altLang="en-US" sz="2400" b="1" dirty="0">
                <a:latin typeface="仿宋" panose="02010609060101010101" pitchFamily="49" charset="-122"/>
                <a:ea typeface="仿宋" panose="02010609060101010101" pitchFamily="49" charset="-122"/>
              </a:rPr>
              <a:t>    </a:t>
            </a:r>
            <a:r>
              <a:rPr lang="zh-CN" altLang="en-US" sz="2400" dirty="0">
                <a:solidFill>
                  <a:schemeClr val="tx1"/>
                </a:solidFill>
                <a:latin typeface="+mj-ea"/>
                <a:ea typeface="+mj-ea"/>
                <a:cs typeface="+mj-ea"/>
              </a:rPr>
              <a:t>要做好巩固拓展脱贫攻坚成果同乡村振兴有效衔接工作，确保过渡期内各项政策平稳过渡，继续推进我县脱贫摘帽乡村振兴的乡镇。</a:t>
            </a:r>
            <a:endParaRPr lang="zh-CN" altLang="en-US" sz="2400" dirty="0">
              <a:solidFill>
                <a:schemeClr val="tx1"/>
              </a:solidFill>
              <a:latin typeface="+mj-ea"/>
              <a:ea typeface="+mj-ea"/>
              <a:cs typeface="+mj-ea"/>
            </a:endParaRPr>
          </a:p>
          <a:p>
            <a:pPr>
              <a:lnSpc>
                <a:spcPct val="150000"/>
              </a:lnSpc>
            </a:pPr>
            <a:r>
              <a:rPr lang="zh-CN" altLang="en-US" sz="2400" dirty="0">
                <a:solidFill>
                  <a:schemeClr val="tx1"/>
                </a:solidFill>
                <a:latin typeface="+mj-ea"/>
                <a:ea typeface="+mj-ea"/>
                <a:cs typeface="+mj-ea"/>
              </a:rPr>
              <a:t> （二）</a:t>
            </a:r>
            <a:r>
              <a:rPr lang="en-US" altLang="zh-CN" sz="2400" dirty="0">
                <a:solidFill>
                  <a:schemeClr val="tx1"/>
                </a:solidFill>
                <a:latin typeface="+mj-ea"/>
                <a:ea typeface="+mj-ea"/>
                <a:cs typeface="+mj-ea"/>
              </a:rPr>
              <a:t>2020</a:t>
            </a:r>
            <a:r>
              <a:rPr lang="zh-CN" altLang="en-US" sz="2400" dirty="0">
                <a:solidFill>
                  <a:schemeClr val="tx1"/>
                </a:solidFill>
                <a:latin typeface="+mj-ea"/>
                <a:ea typeface="+mj-ea"/>
                <a:cs typeface="+mj-ea"/>
              </a:rPr>
              <a:t>年</a:t>
            </a:r>
            <a:r>
              <a:rPr lang="en-US" altLang="zh-CN" sz="2400" dirty="0">
                <a:solidFill>
                  <a:schemeClr val="tx1"/>
                </a:solidFill>
                <a:latin typeface="+mj-ea"/>
                <a:ea typeface="+mj-ea"/>
                <a:cs typeface="+mj-ea"/>
              </a:rPr>
              <a:t>10</a:t>
            </a:r>
            <a:r>
              <a:rPr lang="zh-CN" altLang="en-US" sz="2400" dirty="0">
                <a:solidFill>
                  <a:schemeClr val="tx1"/>
                </a:solidFill>
                <a:latin typeface="+mj-ea"/>
                <a:ea typeface="+mj-ea"/>
                <a:cs typeface="+mj-ea"/>
              </a:rPr>
              <a:t>月，明确过渡期内，前三年，沧源涉及</a:t>
            </a:r>
            <a:r>
              <a:rPr lang="en-US" altLang="zh-CN" sz="2400" dirty="0">
                <a:solidFill>
                  <a:schemeClr val="tx1"/>
                </a:solidFill>
                <a:latin typeface="+mj-ea"/>
                <a:ea typeface="+mj-ea"/>
                <a:cs typeface="+mj-ea"/>
              </a:rPr>
              <a:t>2021</a:t>
            </a:r>
            <a:r>
              <a:rPr lang="zh-CN" altLang="en-US" sz="2400" dirty="0">
                <a:solidFill>
                  <a:schemeClr val="tx1"/>
                </a:solidFill>
                <a:latin typeface="+mj-ea"/>
                <a:ea typeface="+mj-ea"/>
                <a:cs typeface="+mj-ea"/>
              </a:rPr>
              <a:t>年至</a:t>
            </a:r>
            <a:r>
              <a:rPr lang="en-US" altLang="zh-CN" sz="2400" dirty="0">
                <a:solidFill>
                  <a:schemeClr val="tx1"/>
                </a:solidFill>
                <a:latin typeface="+mj-ea"/>
                <a:ea typeface="+mj-ea"/>
                <a:cs typeface="+mj-ea"/>
              </a:rPr>
              <a:t>2023</a:t>
            </a:r>
            <a:r>
              <a:rPr lang="zh-CN" altLang="en-US" sz="2400" dirty="0">
                <a:solidFill>
                  <a:schemeClr val="tx1"/>
                </a:solidFill>
                <a:latin typeface="+mj-ea"/>
                <a:ea typeface="+mj-ea"/>
                <a:cs typeface="+mj-ea"/>
              </a:rPr>
              <a:t>年，继续实施整合试点政策。</a:t>
            </a:r>
            <a:endParaRPr lang="zh-CN" altLang="en-US" sz="2400" dirty="0">
              <a:solidFill>
                <a:schemeClr val="tx1"/>
              </a:solidFill>
              <a:latin typeface="+mj-ea"/>
              <a:ea typeface="+mj-ea"/>
              <a:cs typeface="+mj-ea"/>
            </a:endParaRPr>
          </a:p>
          <a:p>
            <a:pPr>
              <a:lnSpc>
                <a:spcPct val="150000"/>
              </a:lnSpc>
            </a:pPr>
            <a:r>
              <a:rPr lang="zh-CN" altLang="en-US" sz="2400" dirty="0">
                <a:solidFill>
                  <a:schemeClr val="tx1"/>
                </a:solidFill>
                <a:latin typeface="+mj-ea"/>
                <a:ea typeface="+mj-ea"/>
                <a:cs typeface="+mj-ea"/>
              </a:rPr>
              <a:t>（三）《中共中央 国务院关于实现巩固拓展脱贫攻坚成果同乡村振兴有效衔接的意见》：过渡期前</a:t>
            </a:r>
            <a:r>
              <a:rPr lang="en-US" altLang="zh-CN" sz="2400" dirty="0">
                <a:solidFill>
                  <a:schemeClr val="tx1"/>
                </a:solidFill>
                <a:latin typeface="+mj-ea"/>
                <a:ea typeface="+mj-ea"/>
                <a:cs typeface="+mj-ea"/>
              </a:rPr>
              <a:t>3</a:t>
            </a:r>
            <a:r>
              <a:rPr lang="zh-CN" altLang="en-US" sz="2400" dirty="0">
                <a:solidFill>
                  <a:schemeClr val="tx1"/>
                </a:solidFill>
                <a:latin typeface="+mj-ea"/>
                <a:ea typeface="+mj-ea"/>
                <a:cs typeface="+mj-ea"/>
              </a:rPr>
              <a:t>年继续实行涉农资金统筹整合试点政策，此后探索建立涉农资金整合长效机制。</a:t>
            </a:r>
            <a:r>
              <a:rPr lang="zh-CN" altLang="en-US" sz="2400" b="1" dirty="0">
                <a:latin typeface="仿宋" panose="02010609060101010101" pitchFamily="49" charset="-122"/>
                <a:ea typeface="仿宋" panose="02010609060101010101" pitchFamily="49" charset="-122"/>
              </a:rPr>
              <a:t>   </a:t>
            </a:r>
            <a:endParaRPr lang="zh-CN" altLang="en-US" sz="2400" b="1" dirty="0">
              <a:latin typeface="仿宋" panose="02010609060101010101" pitchFamily="49" charset="-122"/>
              <a:ea typeface="仿宋" panose="02010609060101010101" pitchFamily="49" charset="-122"/>
            </a:endParaRPr>
          </a:p>
        </p:txBody>
      </p:sp>
      <p:sp>
        <p:nvSpPr>
          <p:cNvPr id="2" name="灯片编号占位符 1"/>
          <p:cNvSpPr>
            <a:spLocks noGrp="1"/>
          </p:cNvSpPr>
          <p:nvPr>
            <p:ph type="sldNum" sz="quarter" idx="10"/>
          </p:nvPr>
        </p:nvSpPr>
        <p:spPr/>
        <p:txBody>
          <a:bodyPr/>
          <a:lstStyle/>
          <a:p>
            <a:fld id="{791C74C5-49C3-4B91-9805-E5C47E5A7A90}" type="slidenum">
              <a:rPr lang="zh-CN" altLang="en-US" smtClean="0"/>
            </a:fld>
            <a:endParaRPr lang="zh-CN" altLang="en-US" dirty="0"/>
          </a:p>
        </p:txBody>
      </p:sp>
      <p:sp>
        <p:nvSpPr>
          <p:cNvPr id="3" name="文本框 2"/>
          <p:cNvSpPr txBox="1"/>
          <p:nvPr/>
        </p:nvSpPr>
        <p:spPr>
          <a:xfrm>
            <a:off x="2099310" y="461010"/>
            <a:ext cx="5974080" cy="460375"/>
          </a:xfrm>
          <a:prstGeom prst="rect">
            <a:avLst/>
          </a:prstGeom>
          <a:noFill/>
        </p:spPr>
        <p:txBody>
          <a:bodyPr wrap="square" rtlCol="0" anchor="t">
            <a:spAutoFit/>
          </a:bodyPr>
          <a:p>
            <a:pPr algn="l"/>
            <a:r>
              <a:rPr lang="zh-CN" altLang="en-US" sz="2400" b="1" noProof="0" dirty="0" smtClean="0">
                <a:ln>
                  <a:noFill/>
                </a:ln>
                <a:solidFill>
                  <a:schemeClr val="tx1">
                    <a:lumMod val="75000"/>
                    <a:lumOff val="25000"/>
                  </a:schemeClr>
                </a:solidFill>
                <a:effectLst/>
                <a:uLnTx/>
                <a:uFillTx/>
                <a:latin typeface="+mj-ea"/>
                <a:ea typeface="+mj-ea"/>
                <a:sym typeface="+mn-ea"/>
              </a:rPr>
              <a:t>一、相关背景</a:t>
            </a:r>
            <a:endParaRPr lang="zh-CN" altLang="en-US" sz="2400" dirty="0">
              <a:effectLst>
                <a:outerShdw blurRad="38100" dist="19050" dir="2700000" algn="tl" rotWithShape="0">
                  <a:schemeClr val="dk1">
                    <a:alpha val="40000"/>
                  </a:schemeClr>
                </a:outerShdw>
              </a:effectLst>
              <a:latin typeface="+mj-ea"/>
              <a:ea typeface="+mj-ea"/>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633730" y="921522"/>
            <a:ext cx="10515600" cy="5169535"/>
          </a:xfrm>
          <a:prstGeom prst="rect">
            <a:avLst/>
          </a:prstGeom>
          <a:noFill/>
        </p:spPr>
        <p:txBody>
          <a:bodyPr wrap="square" rtlCol="0">
            <a:spAutoFit/>
          </a:bodyPr>
          <a:lstStyle/>
          <a:p>
            <a:pPr>
              <a:lnSpc>
                <a:spcPct val="150000"/>
              </a:lnSpc>
            </a:pPr>
            <a:r>
              <a:rPr lang="zh-CN" altLang="en-US" sz="2000" b="1" dirty="0">
                <a:solidFill>
                  <a:schemeClr val="tx1"/>
                </a:solidFill>
                <a:latin typeface="+mj-ea"/>
                <a:ea typeface="+mj-ea"/>
                <a:cs typeface="+mj-ea"/>
              </a:rPr>
              <a:t>政策文件：</a:t>
            </a:r>
            <a:r>
              <a:rPr lang="zh-CN" altLang="en-US" sz="2000" dirty="0">
                <a:solidFill>
                  <a:schemeClr val="tx1"/>
                </a:solidFill>
                <a:latin typeface="+mj-ea"/>
                <a:ea typeface="+mj-ea"/>
                <a:cs typeface="+mj-ea"/>
              </a:rPr>
              <a:t>《财政部 国家发展改革委 国家民委 生态环境部 住房城乡建设部 交通运输部 水利部 农业农村部 文化和旅游部 国家林草局 国家乡村振兴局关于继续支持脱贫县统筹整合使用财政涉农资金工作的通知》（</a:t>
            </a:r>
            <a:r>
              <a:rPr lang="zh-CN" altLang="en-US" sz="2000" dirty="0">
                <a:latin typeface="+mj-ea"/>
                <a:ea typeface="+mj-ea"/>
                <a:cs typeface="+mj-ea"/>
                <a:sym typeface="+mn-ea"/>
              </a:rPr>
              <a:t>财农〔2021〕22号）</a:t>
            </a:r>
            <a:endParaRPr lang="zh-CN" altLang="en-US" sz="2000" dirty="0">
              <a:latin typeface="+mj-ea"/>
              <a:ea typeface="+mj-ea"/>
              <a:cs typeface="+mj-ea"/>
              <a:sym typeface="+mn-ea"/>
            </a:endParaRPr>
          </a:p>
          <a:p>
            <a:pPr>
              <a:lnSpc>
                <a:spcPct val="150000"/>
              </a:lnSpc>
            </a:pPr>
            <a:endParaRPr lang="zh-CN" altLang="en-US" sz="2000" dirty="0">
              <a:latin typeface="+mj-ea"/>
              <a:ea typeface="+mj-ea"/>
              <a:cs typeface="+mj-ea"/>
              <a:sym typeface="+mn-ea"/>
            </a:endParaRPr>
          </a:p>
          <a:p>
            <a:pPr>
              <a:lnSpc>
                <a:spcPct val="150000"/>
              </a:lnSpc>
            </a:pPr>
            <a:r>
              <a:rPr lang="zh-CN" altLang="en-US" sz="2000" b="1" dirty="0">
                <a:solidFill>
                  <a:schemeClr val="tx1"/>
                </a:solidFill>
                <a:latin typeface="+mj-ea"/>
                <a:ea typeface="+mj-ea"/>
                <a:cs typeface="+mj-ea"/>
                <a:sym typeface="+mn-ea"/>
              </a:rPr>
              <a:t>（一）政策总体稳定</a:t>
            </a:r>
            <a:endParaRPr lang="zh-CN" altLang="en-US" sz="2000" dirty="0">
              <a:solidFill>
                <a:schemeClr val="tx1"/>
              </a:solidFill>
              <a:latin typeface="+mj-ea"/>
              <a:ea typeface="+mj-ea"/>
              <a:cs typeface="+mj-ea"/>
              <a:sym typeface="+mn-ea"/>
            </a:endParaRPr>
          </a:p>
          <a:p>
            <a:pPr>
              <a:lnSpc>
                <a:spcPct val="150000"/>
              </a:lnSpc>
            </a:pPr>
            <a:r>
              <a:rPr lang="en-US" altLang="zh-CN" sz="2000" dirty="0">
                <a:solidFill>
                  <a:schemeClr val="tx1"/>
                </a:solidFill>
                <a:latin typeface="+mj-ea"/>
                <a:ea typeface="+mj-ea"/>
                <a:cs typeface="+mj-ea"/>
                <a:sym typeface="+mn-ea"/>
              </a:rPr>
              <a:t>      </a:t>
            </a:r>
            <a:r>
              <a:rPr lang="zh-CN" altLang="en-US" sz="2000" dirty="0">
                <a:solidFill>
                  <a:schemeClr val="tx1"/>
                </a:solidFill>
                <a:latin typeface="+mj-ea"/>
                <a:ea typeface="+mj-ea"/>
                <a:cs typeface="+mj-ea"/>
                <a:sym typeface="+mn-ea"/>
              </a:rPr>
              <a:t>整体延续《国务院办公厅关于支持贫困县开展统筹整合财政涉农资金试点的意见》（国办发〔</a:t>
            </a:r>
            <a:r>
              <a:rPr lang="en-US" altLang="zh-CN" sz="2000" dirty="0">
                <a:solidFill>
                  <a:schemeClr val="tx1"/>
                </a:solidFill>
                <a:latin typeface="+mj-ea"/>
                <a:ea typeface="+mj-ea"/>
                <a:cs typeface="+mj-ea"/>
                <a:sym typeface="+mn-ea"/>
              </a:rPr>
              <a:t>2016</a:t>
            </a:r>
            <a:r>
              <a:rPr lang="zh-CN" altLang="en-US" sz="2000" dirty="0">
                <a:solidFill>
                  <a:schemeClr val="tx1"/>
                </a:solidFill>
                <a:latin typeface="+mj-ea"/>
                <a:ea typeface="+mj-ea"/>
                <a:cs typeface="+mj-ea"/>
                <a:sym typeface="+mn-ea"/>
              </a:rPr>
              <a:t>〕</a:t>
            </a:r>
            <a:r>
              <a:rPr lang="en-US" altLang="zh-CN" sz="2000" dirty="0">
                <a:solidFill>
                  <a:schemeClr val="tx1"/>
                </a:solidFill>
                <a:latin typeface="+mj-ea"/>
                <a:ea typeface="+mj-ea"/>
                <a:cs typeface="+mj-ea"/>
                <a:sym typeface="+mn-ea"/>
              </a:rPr>
              <a:t>22</a:t>
            </a:r>
            <a:r>
              <a:rPr lang="zh-CN" altLang="en-US" sz="2000" dirty="0">
                <a:solidFill>
                  <a:schemeClr val="tx1"/>
                </a:solidFill>
                <a:latin typeface="+mj-ea"/>
                <a:ea typeface="+mj-ea"/>
                <a:cs typeface="+mj-ea"/>
                <a:sym typeface="+mn-ea"/>
              </a:rPr>
              <a:t>号）主要精神，与脱贫攻坚期内整合试点政策保持总体稳定。</a:t>
            </a:r>
            <a:endParaRPr lang="zh-CN" altLang="en-US" sz="2000" dirty="0">
              <a:solidFill>
                <a:schemeClr val="tx1"/>
              </a:solidFill>
              <a:latin typeface="+mj-ea"/>
              <a:ea typeface="+mj-ea"/>
              <a:cs typeface="+mj-ea"/>
              <a:sym typeface="+mn-ea"/>
            </a:endParaRPr>
          </a:p>
          <a:p>
            <a:pPr>
              <a:lnSpc>
                <a:spcPct val="150000"/>
              </a:lnSpc>
            </a:pPr>
            <a:endParaRPr lang="zh-CN" altLang="en-US" sz="2000" dirty="0">
              <a:solidFill>
                <a:schemeClr val="tx1"/>
              </a:solidFill>
              <a:latin typeface="+mj-ea"/>
              <a:ea typeface="+mj-ea"/>
              <a:cs typeface="+mj-ea"/>
              <a:sym typeface="+mn-ea"/>
            </a:endParaRPr>
          </a:p>
          <a:p>
            <a:pPr>
              <a:lnSpc>
                <a:spcPct val="150000"/>
              </a:lnSpc>
            </a:pPr>
            <a:r>
              <a:rPr lang="zh-CN" altLang="en-US" sz="2000" b="1" dirty="0">
                <a:latin typeface="+mj-ea"/>
                <a:ea typeface="+mj-ea"/>
                <a:sym typeface="+mn-ea"/>
              </a:rPr>
              <a:t>（二）《通知》主要内容</a:t>
            </a:r>
            <a:endParaRPr lang="zh-CN" altLang="en-US" sz="2000" b="1" dirty="0">
              <a:latin typeface="+mj-ea"/>
              <a:ea typeface="+mj-ea"/>
            </a:endParaRPr>
          </a:p>
          <a:p>
            <a:pPr>
              <a:lnSpc>
                <a:spcPct val="150000"/>
              </a:lnSpc>
            </a:pPr>
            <a:r>
              <a:rPr lang="zh-CN" altLang="en-US" sz="2000" dirty="0">
                <a:latin typeface="+mj-ea"/>
                <a:ea typeface="+mj-ea"/>
                <a:cs typeface="+mj-ea"/>
                <a:sym typeface="+mn-ea"/>
              </a:rPr>
              <a:t>    主要就整合试点范围、资金安排使用重点、资金倾斜支持要求、资金项目监管、组织保障等五个方面作出了规定。</a:t>
            </a:r>
            <a:endParaRPr lang="zh-CN" altLang="en-US" sz="2000" dirty="0">
              <a:solidFill>
                <a:schemeClr val="tx1"/>
              </a:solidFill>
              <a:latin typeface="+mj-ea"/>
              <a:ea typeface="+mj-ea"/>
              <a:cs typeface="+mj-ea"/>
              <a:sym typeface="+mn-ea"/>
            </a:endParaRPr>
          </a:p>
        </p:txBody>
      </p:sp>
      <p:sp>
        <p:nvSpPr>
          <p:cNvPr id="2" name="灯片编号占位符 1"/>
          <p:cNvSpPr>
            <a:spLocks noGrp="1"/>
          </p:cNvSpPr>
          <p:nvPr>
            <p:ph type="sldNum" sz="quarter" idx="10"/>
          </p:nvPr>
        </p:nvSpPr>
        <p:spPr/>
        <p:txBody>
          <a:bodyPr/>
          <a:lstStyle/>
          <a:p>
            <a:fld id="{791C74C5-49C3-4B91-9805-E5C47E5A7A90}" type="slidenum">
              <a:rPr lang="zh-CN" altLang="en-US" smtClean="0"/>
            </a:fld>
            <a:endParaRPr lang="zh-CN" altLang="en-US" dirty="0"/>
          </a:p>
        </p:txBody>
      </p:sp>
      <p:sp>
        <p:nvSpPr>
          <p:cNvPr id="3" name="文本框 2"/>
          <p:cNvSpPr txBox="1"/>
          <p:nvPr/>
        </p:nvSpPr>
        <p:spPr>
          <a:xfrm>
            <a:off x="2305685" y="461010"/>
            <a:ext cx="2621280" cy="460375"/>
          </a:xfrm>
          <a:prstGeom prst="rect">
            <a:avLst/>
          </a:prstGeom>
          <a:noFill/>
        </p:spPr>
        <p:txBody>
          <a:bodyPr wrap="none" rtlCol="0" anchor="t">
            <a:spAutoFit/>
          </a:bodyPr>
          <a:p>
            <a:r>
              <a:rPr lang="zh-CN" altLang="en-US" sz="2400" b="1" noProof="0" dirty="0" smtClean="0">
                <a:ln>
                  <a:noFill/>
                </a:ln>
                <a:solidFill>
                  <a:schemeClr val="tx1">
                    <a:lumMod val="75000"/>
                    <a:lumOff val="25000"/>
                  </a:schemeClr>
                </a:solidFill>
                <a:effectLst/>
                <a:uLnTx/>
                <a:uFillTx/>
                <a:latin typeface="+mj-ea"/>
                <a:ea typeface="+mj-ea"/>
                <a:sym typeface="+mn-ea"/>
              </a:rPr>
              <a:t>二、政策总体框架</a:t>
            </a:r>
            <a:endParaRPr lang="zh-CN" altLang="en-US" sz="2400" b="1" noProof="0" dirty="0" smtClean="0">
              <a:ln>
                <a:noFill/>
              </a:ln>
              <a:solidFill>
                <a:schemeClr val="tx1">
                  <a:lumMod val="75000"/>
                  <a:lumOff val="25000"/>
                </a:schemeClr>
              </a:solidFill>
              <a:effectLst/>
              <a:uLnTx/>
              <a:uFillTx/>
              <a:latin typeface="+mj-ea"/>
              <a:ea typeface="+mj-ea"/>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633730" y="921522"/>
            <a:ext cx="10515600" cy="4246245"/>
          </a:xfrm>
          <a:prstGeom prst="rect">
            <a:avLst/>
          </a:prstGeom>
          <a:noFill/>
        </p:spPr>
        <p:txBody>
          <a:bodyPr wrap="square" rtlCol="0">
            <a:spAutoFit/>
          </a:bodyPr>
          <a:lstStyle/>
          <a:p>
            <a:pPr>
              <a:lnSpc>
                <a:spcPct val="150000"/>
              </a:lnSpc>
            </a:pPr>
            <a:endParaRPr lang="zh-CN" altLang="en-US" sz="2000" b="1" dirty="0">
              <a:solidFill>
                <a:schemeClr val="tx1"/>
              </a:solidFill>
              <a:latin typeface="+mj-ea"/>
              <a:ea typeface="+mj-ea"/>
              <a:cs typeface="+mj-ea"/>
            </a:endParaRPr>
          </a:p>
          <a:p>
            <a:pPr>
              <a:lnSpc>
                <a:spcPct val="150000"/>
              </a:lnSpc>
            </a:pPr>
            <a:r>
              <a:rPr lang="zh-CN" altLang="en-US" sz="2000" b="1" dirty="0">
                <a:solidFill>
                  <a:schemeClr val="tx1"/>
                </a:solidFill>
                <a:latin typeface="+mj-ea"/>
                <a:ea typeface="+mj-ea"/>
                <a:cs typeface="+mj-ea"/>
              </a:rPr>
              <a:t>县区范围</a:t>
            </a:r>
            <a:r>
              <a:rPr lang="zh-CN" altLang="en-US" sz="2000" dirty="0">
                <a:solidFill>
                  <a:schemeClr val="tx1"/>
                </a:solidFill>
                <a:latin typeface="+mj-ea"/>
                <a:ea typeface="+mj-ea"/>
                <a:cs typeface="+mj-ea"/>
              </a:rPr>
              <a:t>：2021-2023年，在脱贫县延续整合试点政策。2024-2025年，整合试点政策实施范围调整至中央确定的国家乡村振兴重点帮扶县，确保平稳过渡。</a:t>
            </a:r>
            <a:endParaRPr lang="zh-CN" altLang="en-US" sz="2000" dirty="0">
              <a:solidFill>
                <a:schemeClr val="tx1"/>
              </a:solidFill>
              <a:latin typeface="+mj-ea"/>
              <a:ea typeface="+mj-ea"/>
              <a:cs typeface="+mj-ea"/>
            </a:endParaRPr>
          </a:p>
          <a:p>
            <a:pPr>
              <a:lnSpc>
                <a:spcPct val="150000"/>
              </a:lnSpc>
            </a:pPr>
            <a:endParaRPr lang="zh-CN" altLang="en-US" sz="2000" dirty="0">
              <a:solidFill>
                <a:schemeClr val="tx1"/>
              </a:solidFill>
              <a:latin typeface="+mj-ea"/>
              <a:ea typeface="+mj-ea"/>
              <a:cs typeface="+mj-ea"/>
            </a:endParaRPr>
          </a:p>
          <a:p>
            <a:pPr>
              <a:lnSpc>
                <a:spcPct val="150000"/>
              </a:lnSpc>
            </a:pPr>
            <a:r>
              <a:rPr lang="zh-CN" altLang="en-US" sz="2000" b="1" dirty="0">
                <a:solidFill>
                  <a:schemeClr val="tx1"/>
                </a:solidFill>
                <a:latin typeface="+mj-ea"/>
                <a:ea typeface="+mj-ea"/>
                <a:cs typeface="+mj-ea"/>
              </a:rPr>
              <a:t>整合资金范围：</a:t>
            </a:r>
            <a:r>
              <a:rPr lang="zh-CN" altLang="en-US" sz="2000" dirty="0">
                <a:solidFill>
                  <a:schemeClr val="tx1"/>
                </a:solidFill>
                <a:latin typeface="+mj-ea"/>
                <a:ea typeface="+mj-ea"/>
                <a:cs typeface="+mj-ea"/>
              </a:rPr>
              <a:t>包括各级财政安排用于农业生产发展和农村基础设施建设等方面的资金，原则上与国办发〔</a:t>
            </a:r>
            <a:r>
              <a:rPr lang="en-US" altLang="zh-CN" sz="2000" dirty="0">
                <a:solidFill>
                  <a:schemeClr val="tx1"/>
                </a:solidFill>
                <a:latin typeface="+mj-ea"/>
                <a:ea typeface="+mj-ea"/>
                <a:cs typeface="+mj-ea"/>
              </a:rPr>
              <a:t>2016</a:t>
            </a:r>
            <a:r>
              <a:rPr lang="zh-CN" altLang="en-US" sz="2000" dirty="0">
                <a:solidFill>
                  <a:schemeClr val="tx1"/>
                </a:solidFill>
                <a:latin typeface="+mj-ea"/>
                <a:ea typeface="+mj-ea"/>
                <a:cs typeface="+mj-ea"/>
              </a:rPr>
              <a:t>〕</a:t>
            </a:r>
            <a:r>
              <a:rPr lang="en-US" altLang="zh-CN" sz="2000" dirty="0">
                <a:solidFill>
                  <a:schemeClr val="tx1"/>
                </a:solidFill>
                <a:latin typeface="+mj-ea"/>
                <a:ea typeface="+mj-ea"/>
                <a:cs typeface="+mj-ea"/>
              </a:rPr>
              <a:t>22</a:t>
            </a:r>
            <a:r>
              <a:rPr lang="zh-CN" altLang="en-US" sz="2000" dirty="0">
                <a:solidFill>
                  <a:schemeClr val="tx1"/>
                </a:solidFill>
                <a:latin typeface="+mj-ea"/>
                <a:ea typeface="+mj-ea"/>
                <a:cs typeface="+mj-ea"/>
              </a:rPr>
              <a:t>号文件规定的范围保持一致（具体资金名称及支出方向以</a:t>
            </a:r>
            <a:r>
              <a:rPr lang="en-US" altLang="zh-CN" sz="2000" dirty="0">
                <a:solidFill>
                  <a:schemeClr val="tx1"/>
                </a:solidFill>
                <a:latin typeface="+mj-ea"/>
                <a:ea typeface="+mj-ea"/>
                <a:cs typeface="+mj-ea"/>
              </a:rPr>
              <a:t>2020</a:t>
            </a:r>
            <a:r>
              <a:rPr lang="zh-CN" altLang="en-US" sz="2000" dirty="0">
                <a:solidFill>
                  <a:schemeClr val="tx1"/>
                </a:solidFill>
                <a:latin typeface="+mj-ea"/>
                <a:ea typeface="+mj-ea"/>
                <a:cs typeface="+mj-ea"/>
              </a:rPr>
              <a:t>年为准）。地方各级财政部门要结合本地实际，明确本级整合资金范围。教育、医疗、卫生等社会事业方面资金，也要结合巩固拓展脱贫攻坚成果和乡村振兴任务，突出重点，集中投入，形成合力。</a:t>
            </a:r>
            <a:endParaRPr lang="zh-CN" altLang="en-US" sz="2000" dirty="0">
              <a:solidFill>
                <a:schemeClr val="tx1"/>
              </a:solidFill>
              <a:latin typeface="+mj-ea"/>
              <a:ea typeface="+mj-ea"/>
              <a:cs typeface="+mj-ea"/>
            </a:endParaRPr>
          </a:p>
        </p:txBody>
      </p:sp>
      <p:sp>
        <p:nvSpPr>
          <p:cNvPr id="2" name="灯片编号占位符 1"/>
          <p:cNvSpPr>
            <a:spLocks noGrp="1"/>
          </p:cNvSpPr>
          <p:nvPr>
            <p:ph type="sldNum" sz="quarter" idx="10"/>
          </p:nvPr>
        </p:nvSpPr>
        <p:spPr/>
        <p:txBody>
          <a:bodyPr/>
          <a:lstStyle/>
          <a:p>
            <a:fld id="{791C74C5-49C3-4B91-9805-E5C47E5A7A90}" type="slidenum">
              <a:rPr lang="zh-CN" altLang="en-US" smtClean="0"/>
            </a:fld>
            <a:endParaRPr lang="zh-CN" altLang="en-US" dirty="0"/>
          </a:p>
        </p:txBody>
      </p:sp>
      <p:sp>
        <p:nvSpPr>
          <p:cNvPr id="3" name="文本框 2"/>
          <p:cNvSpPr txBox="1"/>
          <p:nvPr/>
        </p:nvSpPr>
        <p:spPr>
          <a:xfrm>
            <a:off x="2305685" y="461010"/>
            <a:ext cx="2621280" cy="460375"/>
          </a:xfrm>
          <a:prstGeom prst="rect">
            <a:avLst/>
          </a:prstGeom>
          <a:noFill/>
        </p:spPr>
        <p:txBody>
          <a:bodyPr wrap="none" rtlCol="0" anchor="t">
            <a:spAutoFit/>
          </a:bodyPr>
          <a:p>
            <a:pPr algn="l"/>
            <a:r>
              <a:rPr lang="zh-CN" altLang="en-US" sz="2400" b="1" noProof="0" dirty="0" smtClean="0">
                <a:ln>
                  <a:noFill/>
                </a:ln>
                <a:solidFill>
                  <a:schemeClr val="tx1">
                    <a:lumMod val="75000"/>
                    <a:lumOff val="25000"/>
                  </a:schemeClr>
                </a:solidFill>
                <a:effectLst/>
                <a:uLnTx/>
                <a:uFillTx/>
                <a:latin typeface="+mj-ea"/>
                <a:ea typeface="+mj-ea"/>
                <a:sym typeface="+mn-ea"/>
              </a:rPr>
              <a:t>三、整合试点范围</a:t>
            </a:r>
            <a:endParaRPr lang="zh-CN" altLang="en-US" sz="2400" b="1" noProof="0" dirty="0" smtClean="0">
              <a:ln>
                <a:noFill/>
              </a:ln>
              <a:solidFill>
                <a:schemeClr val="tx1">
                  <a:lumMod val="75000"/>
                  <a:lumOff val="25000"/>
                </a:schemeClr>
              </a:solidFill>
              <a:effectLst/>
              <a:uLnTx/>
              <a:uFillTx/>
              <a:latin typeface="+mj-ea"/>
              <a:ea typeface="+mj-ea"/>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633730" y="921522"/>
            <a:ext cx="10515600" cy="5169535"/>
          </a:xfrm>
          <a:prstGeom prst="rect">
            <a:avLst/>
          </a:prstGeom>
          <a:noFill/>
        </p:spPr>
        <p:txBody>
          <a:bodyPr wrap="square" rtlCol="0">
            <a:spAutoFit/>
          </a:bodyPr>
          <a:lstStyle/>
          <a:p>
            <a:pPr>
              <a:lnSpc>
                <a:spcPct val="150000"/>
              </a:lnSpc>
            </a:pPr>
            <a:endParaRPr lang="zh-CN" altLang="en-US" sz="2000" b="1" dirty="0">
              <a:solidFill>
                <a:schemeClr val="tx1"/>
              </a:solidFill>
              <a:latin typeface="+mj-ea"/>
              <a:ea typeface="+mj-ea"/>
              <a:cs typeface="+mj-ea"/>
            </a:endParaRPr>
          </a:p>
          <a:p>
            <a:pPr>
              <a:lnSpc>
                <a:spcPct val="150000"/>
              </a:lnSpc>
            </a:pPr>
            <a:r>
              <a:rPr lang="zh-CN" altLang="en-US" sz="2000" b="1" dirty="0">
                <a:solidFill>
                  <a:schemeClr val="tx1"/>
                </a:solidFill>
                <a:latin typeface="+mj-ea"/>
                <a:ea typeface="+mj-ea"/>
                <a:cs typeface="+mj-ea"/>
              </a:rPr>
              <a:t>使用范围界定：</a:t>
            </a:r>
            <a:r>
              <a:rPr lang="zh-CN" altLang="en-US" sz="2000" dirty="0">
                <a:solidFill>
                  <a:schemeClr val="tx1"/>
                </a:solidFill>
                <a:latin typeface="+mj-ea"/>
                <a:ea typeface="+mj-ea"/>
                <a:cs typeface="+mj-ea"/>
              </a:rPr>
              <a:t>根据巩固拓展脱贫攻坚成果和乡村振兴的需要，按规定将纳入整合范围的中央资金</a:t>
            </a:r>
            <a:r>
              <a:rPr lang="en-US" altLang="zh-CN" sz="2000" dirty="0">
                <a:solidFill>
                  <a:schemeClr val="tx1"/>
                </a:solidFill>
                <a:latin typeface="+mj-ea"/>
                <a:ea typeface="+mj-ea"/>
                <a:cs typeface="+mj-ea"/>
              </a:rPr>
              <a:t>16</a:t>
            </a:r>
            <a:r>
              <a:rPr lang="zh-CN" altLang="en-US" sz="2000" dirty="0">
                <a:solidFill>
                  <a:schemeClr val="tx1"/>
                </a:solidFill>
                <a:latin typeface="+mj-ea"/>
                <a:ea typeface="+mj-ea"/>
                <a:cs typeface="+mj-ea"/>
              </a:rPr>
              <a:t>大项、省级资金</a:t>
            </a:r>
            <a:r>
              <a:rPr lang="en-US" altLang="zh-CN" sz="2000" dirty="0">
                <a:solidFill>
                  <a:schemeClr val="tx1"/>
                </a:solidFill>
                <a:latin typeface="+mj-ea"/>
                <a:ea typeface="+mj-ea"/>
                <a:cs typeface="+mj-ea"/>
              </a:rPr>
              <a:t>11</a:t>
            </a:r>
            <a:r>
              <a:rPr lang="zh-CN" altLang="en-US" sz="2000" dirty="0">
                <a:solidFill>
                  <a:schemeClr val="tx1"/>
                </a:solidFill>
                <a:latin typeface="+mj-ea"/>
                <a:ea typeface="+mj-ea"/>
                <a:cs typeface="+mj-ea"/>
              </a:rPr>
              <a:t>大项资金（服务业发展专项资金列入供销总社本级预算，不再分配到地方），用于农业生产发展和农村基础设施类项目，在整合资金范围内打通，统筹安排使用。其中，农业、畜牧生产的支持对象涵盖生产的全链条、各环节。</a:t>
            </a:r>
            <a:endParaRPr lang="zh-CN" altLang="en-US" sz="2000" dirty="0">
              <a:solidFill>
                <a:schemeClr val="tx1"/>
              </a:solidFill>
              <a:latin typeface="+mj-ea"/>
              <a:ea typeface="+mj-ea"/>
              <a:cs typeface="+mj-ea"/>
            </a:endParaRPr>
          </a:p>
          <a:p>
            <a:pPr>
              <a:lnSpc>
                <a:spcPct val="150000"/>
              </a:lnSpc>
            </a:pPr>
            <a:endParaRPr lang="zh-CN" altLang="en-US" sz="2000" b="1" dirty="0">
              <a:solidFill>
                <a:schemeClr val="tx1"/>
              </a:solidFill>
              <a:latin typeface="+mj-ea"/>
              <a:ea typeface="+mj-ea"/>
              <a:cs typeface="+mj-ea"/>
            </a:endParaRPr>
          </a:p>
          <a:p>
            <a:pPr>
              <a:lnSpc>
                <a:spcPct val="150000"/>
              </a:lnSpc>
            </a:pPr>
            <a:r>
              <a:rPr lang="zh-CN" altLang="en-US" sz="2000" b="1" dirty="0">
                <a:solidFill>
                  <a:schemeClr val="tx1"/>
                </a:solidFill>
                <a:latin typeface="+mj-ea"/>
                <a:ea typeface="+mj-ea"/>
                <a:cs typeface="+mj-ea"/>
              </a:rPr>
              <a:t>适用范围主要方向：</a:t>
            </a:r>
            <a:r>
              <a:rPr lang="zh-CN" altLang="en-US" sz="2000" dirty="0">
                <a:solidFill>
                  <a:schemeClr val="tx1"/>
                </a:solidFill>
                <a:latin typeface="+mj-ea"/>
                <a:ea typeface="+mj-ea"/>
                <a:cs typeface="+mj-ea"/>
              </a:rPr>
              <a:t>可以按规定将整合资金用于农业生产、畜牧生产、水利发展、林业改革发展、农田建设、农村综合改革、林业草原生态保护恢复、农村环境整治、农村道路建设、农村危房改造、农业资源及生态保护、乡村旅游等农业生产发展和农村基础设施项目，在整合资金范围内打通，统筹安排使用。</a:t>
            </a:r>
            <a:endParaRPr lang="zh-CN" altLang="en-US" sz="2000" dirty="0">
              <a:solidFill>
                <a:schemeClr val="tx1"/>
              </a:solidFill>
              <a:latin typeface="+mj-ea"/>
              <a:ea typeface="+mj-ea"/>
              <a:cs typeface="+mj-ea"/>
            </a:endParaRPr>
          </a:p>
          <a:p>
            <a:pPr>
              <a:lnSpc>
                <a:spcPct val="150000"/>
              </a:lnSpc>
            </a:pPr>
            <a:endParaRPr lang="zh-CN" altLang="en-US" sz="2000" dirty="0">
              <a:solidFill>
                <a:schemeClr val="tx1"/>
              </a:solidFill>
              <a:latin typeface="+mj-ea"/>
              <a:ea typeface="+mj-ea"/>
              <a:cs typeface="+mj-ea"/>
            </a:endParaRPr>
          </a:p>
        </p:txBody>
      </p:sp>
      <p:sp>
        <p:nvSpPr>
          <p:cNvPr id="2" name="灯片编号占位符 1"/>
          <p:cNvSpPr>
            <a:spLocks noGrp="1"/>
          </p:cNvSpPr>
          <p:nvPr>
            <p:ph type="sldNum" sz="quarter" idx="10"/>
          </p:nvPr>
        </p:nvSpPr>
        <p:spPr/>
        <p:txBody>
          <a:bodyPr/>
          <a:lstStyle/>
          <a:p>
            <a:fld id="{791C74C5-49C3-4B91-9805-E5C47E5A7A90}" type="slidenum">
              <a:rPr lang="zh-CN" altLang="en-US" smtClean="0"/>
            </a:fld>
            <a:endParaRPr lang="zh-CN" altLang="en-US" dirty="0"/>
          </a:p>
        </p:txBody>
      </p:sp>
      <p:sp>
        <p:nvSpPr>
          <p:cNvPr id="3" name="文本框 2"/>
          <p:cNvSpPr txBox="1"/>
          <p:nvPr/>
        </p:nvSpPr>
        <p:spPr>
          <a:xfrm>
            <a:off x="2305685" y="461010"/>
            <a:ext cx="3840480" cy="460375"/>
          </a:xfrm>
          <a:prstGeom prst="rect">
            <a:avLst/>
          </a:prstGeom>
          <a:noFill/>
        </p:spPr>
        <p:txBody>
          <a:bodyPr wrap="none" rtlCol="0" anchor="t">
            <a:spAutoFit/>
          </a:bodyPr>
          <a:p>
            <a:r>
              <a:rPr lang="zh-CN" altLang="en-US" sz="2400" b="1" noProof="0" dirty="0" smtClean="0">
                <a:ln>
                  <a:noFill/>
                </a:ln>
                <a:solidFill>
                  <a:schemeClr val="tx1">
                    <a:lumMod val="75000"/>
                    <a:lumOff val="25000"/>
                  </a:schemeClr>
                </a:solidFill>
                <a:effectLst/>
                <a:uLnTx/>
                <a:uFillTx/>
                <a:latin typeface="+mj-ea"/>
                <a:ea typeface="+mj-ea"/>
                <a:sym typeface="+mn-ea"/>
              </a:rPr>
              <a:t>四、整合资金安排使用重点</a:t>
            </a:r>
            <a:endParaRPr lang="zh-CN" altLang="en-US" sz="2400" b="1" noProof="0" dirty="0" smtClean="0">
              <a:ln>
                <a:noFill/>
              </a:ln>
              <a:solidFill>
                <a:schemeClr val="tx1">
                  <a:lumMod val="75000"/>
                  <a:lumOff val="25000"/>
                </a:schemeClr>
              </a:solidFill>
              <a:effectLst/>
              <a:uLnTx/>
              <a:uFillTx/>
              <a:latin typeface="+mj-ea"/>
              <a:ea typeface="+mj-ea"/>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文本框 10"/>
          <p:cNvSpPr txBox="1"/>
          <p:nvPr/>
        </p:nvSpPr>
        <p:spPr>
          <a:xfrm>
            <a:off x="633730" y="921522"/>
            <a:ext cx="10515600" cy="6092825"/>
          </a:xfrm>
          <a:prstGeom prst="rect">
            <a:avLst/>
          </a:prstGeom>
          <a:noFill/>
        </p:spPr>
        <p:txBody>
          <a:bodyPr wrap="square" rtlCol="0">
            <a:spAutoFit/>
          </a:bodyPr>
          <a:lstStyle/>
          <a:p>
            <a:pPr>
              <a:lnSpc>
                <a:spcPct val="150000"/>
              </a:lnSpc>
            </a:pPr>
            <a:r>
              <a:rPr lang="zh-CN" altLang="en-US" sz="2000" b="1" dirty="0">
                <a:latin typeface="+mj-ea"/>
                <a:ea typeface="+mj-ea"/>
                <a:cs typeface="+mj-ea"/>
                <a:sym typeface="+mn-ea"/>
              </a:rPr>
              <a:t>使用重点：</a:t>
            </a:r>
            <a:r>
              <a:rPr lang="zh-CN" altLang="en-US" sz="2000" dirty="0">
                <a:latin typeface="+mj-ea"/>
                <a:ea typeface="+mj-ea"/>
                <a:cs typeface="+mj-ea"/>
                <a:sym typeface="+mn-ea"/>
              </a:rPr>
              <a:t>要将支持产业发展摆在优先位置，发展壮大脱贫地区优势特色产业（含必要的产业配套基础设施），促进产业提质增效，带动脱贫人口就业增收。要将整合资金优先用于产业项目。</a:t>
            </a:r>
            <a:endParaRPr lang="zh-CN" altLang="en-US" sz="2000" dirty="0">
              <a:latin typeface="+mj-ea"/>
              <a:ea typeface="+mj-ea"/>
              <a:cs typeface="+mj-ea"/>
              <a:sym typeface="+mn-ea"/>
            </a:endParaRPr>
          </a:p>
          <a:p>
            <a:pPr>
              <a:lnSpc>
                <a:spcPct val="150000"/>
              </a:lnSpc>
            </a:pPr>
            <a:endParaRPr lang="zh-CN" altLang="en-US" sz="2000" dirty="0">
              <a:solidFill>
                <a:schemeClr val="tx1">
                  <a:lumMod val="65000"/>
                  <a:lumOff val="35000"/>
                </a:schemeClr>
              </a:solidFill>
              <a:latin typeface="Arial" panose="020B0604020202020204" pitchFamily="34" charset="0"/>
              <a:ea typeface="微软雅黑" panose="020B0503020204020204" charset="-122"/>
              <a:cs typeface="+mn-ea"/>
              <a:sym typeface="Arial" panose="020B0604020202020204" pitchFamily="34" charset="0"/>
            </a:endParaRPr>
          </a:p>
          <a:p>
            <a:pPr>
              <a:lnSpc>
                <a:spcPct val="150000"/>
              </a:lnSpc>
            </a:pPr>
            <a:r>
              <a:rPr lang="zh-CN" altLang="en-US" sz="2000" b="1" dirty="0">
                <a:solidFill>
                  <a:schemeClr val="tx1"/>
                </a:solidFill>
                <a:latin typeface="Arial" panose="020B0604020202020204" pitchFamily="34" charset="0"/>
                <a:ea typeface="微软雅黑" panose="020B0503020204020204" charset="-122"/>
                <a:cs typeface="+mn-ea"/>
                <a:sym typeface="Arial" panose="020B0604020202020204" pitchFamily="34" charset="0"/>
              </a:rPr>
              <a:t>政策意图：</a:t>
            </a:r>
            <a:r>
              <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产业发展是巩固拓展脱贫攻坚成果、持续增加农民收入、推动乡村振兴的重要抓手和首要任务。脱贫攻坚期间，各地将整合资金主要用于农村基础设施建设，极大地改善了基础设施条件，为产业发展奠定了良好基础。</a:t>
            </a:r>
            <a:r>
              <a:rPr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1.2021--202</a:t>
            </a:r>
            <a:r>
              <a:rPr 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3</a:t>
            </a:r>
            <a:r>
              <a:rPr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年度，</a:t>
            </a:r>
            <a:r>
              <a:rPr lang="zh-CN"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从</a:t>
            </a:r>
            <a:r>
              <a:rPr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2021年</a:t>
            </a:r>
            <a:r>
              <a:rPr lang="zh-CN"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开始</a:t>
            </a:r>
            <a:r>
              <a:rPr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投入占比不低于50%，以后年度逐年提高</a:t>
            </a:r>
            <a:r>
              <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a:t>
            </a:r>
            <a:endPar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endParaRPr>
          </a:p>
          <a:p>
            <a:pPr>
              <a:lnSpc>
                <a:spcPct val="150000"/>
              </a:lnSpc>
            </a:pPr>
            <a:endPar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endParaRPr>
          </a:p>
          <a:p>
            <a:pPr>
              <a:lnSpc>
                <a:spcPct val="150000"/>
              </a:lnSpc>
            </a:pPr>
            <a:r>
              <a:rPr lang="zh-CN" altLang="en-US" sz="2000" b="1" dirty="0">
                <a:solidFill>
                  <a:schemeClr val="tx1"/>
                </a:solidFill>
                <a:latin typeface="Arial" panose="020B0604020202020204" pitchFamily="34" charset="0"/>
                <a:ea typeface="微软雅黑" panose="020B0503020204020204" charset="-122"/>
                <a:cs typeface="+mn-ea"/>
                <a:sym typeface="Arial" panose="020B0604020202020204" pitchFamily="34" charset="0"/>
              </a:rPr>
              <a:t>风险防范：</a:t>
            </a:r>
            <a:r>
              <a:rPr lang="en-US" altLang="zh-CN"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1.</a:t>
            </a:r>
            <a:r>
              <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财政资金要体现撬动社会资本投入杠杆作用，同时起到风险分担作用。</a:t>
            </a:r>
            <a:endPar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endParaRPr>
          </a:p>
          <a:p>
            <a:pPr>
              <a:lnSpc>
                <a:spcPct val="150000"/>
              </a:lnSpc>
            </a:pPr>
            <a:r>
              <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                  </a:t>
            </a:r>
            <a:r>
              <a:rPr lang="en-US" altLang="zh-CN"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2.</a:t>
            </a:r>
            <a:r>
              <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补助环节控制：能形成资产，明确产权归属。</a:t>
            </a:r>
            <a:endPar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endParaRPr>
          </a:p>
          <a:p>
            <a:pPr>
              <a:lnSpc>
                <a:spcPct val="150000"/>
              </a:lnSpc>
            </a:pPr>
            <a:r>
              <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                  </a:t>
            </a:r>
            <a:r>
              <a:rPr lang="en-US" altLang="zh-CN"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3.</a:t>
            </a:r>
            <a:r>
              <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rPr>
              <a:t>利益联结机制。</a:t>
            </a:r>
            <a:endParaRPr lang="zh-CN" altLang="en-US" sz="2000" dirty="0">
              <a:solidFill>
                <a:schemeClr val="tx1"/>
              </a:solidFill>
              <a:latin typeface="Arial" panose="020B0604020202020204" pitchFamily="34" charset="0"/>
              <a:ea typeface="微软雅黑" panose="020B0503020204020204" charset="-122"/>
              <a:cs typeface="+mn-ea"/>
              <a:sym typeface="Arial" panose="020B0604020202020204" pitchFamily="34" charset="0"/>
            </a:endParaRPr>
          </a:p>
          <a:p>
            <a:pPr>
              <a:lnSpc>
                <a:spcPct val="150000"/>
              </a:lnSpc>
            </a:pPr>
            <a:endParaRPr lang="zh-CN" altLang="en-US" sz="2000" b="1" dirty="0">
              <a:solidFill>
                <a:schemeClr val="tx1"/>
              </a:solidFill>
              <a:latin typeface="Arial" panose="020B0604020202020204" pitchFamily="34" charset="0"/>
              <a:ea typeface="微软雅黑" panose="020B0503020204020204" charset="-122"/>
              <a:cs typeface="+mn-ea"/>
              <a:sym typeface="Arial" panose="020B0604020202020204" pitchFamily="34" charset="0"/>
            </a:endParaRPr>
          </a:p>
        </p:txBody>
      </p:sp>
      <p:sp>
        <p:nvSpPr>
          <p:cNvPr id="2" name="灯片编号占位符 1"/>
          <p:cNvSpPr>
            <a:spLocks noGrp="1"/>
          </p:cNvSpPr>
          <p:nvPr>
            <p:ph type="sldNum" sz="quarter" idx="10"/>
          </p:nvPr>
        </p:nvSpPr>
        <p:spPr/>
        <p:txBody>
          <a:bodyPr/>
          <a:lstStyle/>
          <a:p>
            <a:fld id="{791C74C5-49C3-4B91-9805-E5C47E5A7A90}" type="slidenum">
              <a:rPr lang="zh-CN" altLang="en-US" smtClean="0"/>
            </a:fld>
            <a:endParaRPr lang="zh-CN" altLang="en-US" dirty="0"/>
          </a:p>
        </p:txBody>
      </p:sp>
      <p:sp>
        <p:nvSpPr>
          <p:cNvPr id="4" name="文本框 3"/>
          <p:cNvSpPr txBox="1"/>
          <p:nvPr/>
        </p:nvSpPr>
        <p:spPr>
          <a:xfrm>
            <a:off x="2305685" y="461010"/>
            <a:ext cx="3840480" cy="460375"/>
          </a:xfrm>
          <a:prstGeom prst="rect">
            <a:avLst/>
          </a:prstGeom>
          <a:noFill/>
        </p:spPr>
        <p:txBody>
          <a:bodyPr wrap="none" rtlCol="0" anchor="t">
            <a:spAutoFit/>
          </a:bodyPr>
          <a:p>
            <a:r>
              <a:rPr lang="zh-CN" altLang="en-US" sz="2400" b="1" noProof="0" dirty="0" smtClean="0">
                <a:ln>
                  <a:noFill/>
                </a:ln>
                <a:solidFill>
                  <a:schemeClr val="tx1">
                    <a:lumMod val="75000"/>
                    <a:lumOff val="25000"/>
                  </a:schemeClr>
                </a:solidFill>
                <a:effectLst/>
                <a:uLnTx/>
                <a:uFillTx/>
                <a:latin typeface="+mj-ea"/>
                <a:ea typeface="+mj-ea"/>
                <a:sym typeface="+mn-ea"/>
              </a:rPr>
              <a:t>四、整合资金安排使用重点</a:t>
            </a:r>
            <a:endParaRPr lang="zh-CN" altLang="en-US" sz="2400" b="1" noProof="0" dirty="0" smtClean="0">
              <a:ln>
                <a:noFill/>
              </a:ln>
              <a:solidFill>
                <a:schemeClr val="tx1">
                  <a:lumMod val="75000"/>
                  <a:lumOff val="25000"/>
                </a:schemeClr>
              </a:solidFill>
              <a:effectLst/>
              <a:uLnTx/>
              <a:uFillTx/>
              <a:latin typeface="+mj-ea"/>
              <a:ea typeface="+mj-ea"/>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500">
        <p:random/>
      </p:transition>
    </mc:Choice>
    <mc:Fallback>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2051050" y="297180"/>
            <a:ext cx="7065645" cy="65659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lvl="1"/>
            <a:r>
              <a:rPr lang="zh-CN" altLang="en-US" sz="2400" b="1" noProof="0" dirty="0" smtClean="0">
                <a:ln>
                  <a:noFill/>
                </a:ln>
                <a:solidFill>
                  <a:schemeClr val="tx1">
                    <a:lumMod val="75000"/>
                    <a:lumOff val="25000"/>
                  </a:schemeClr>
                </a:solidFill>
                <a:effectLst/>
                <a:uLnTx/>
                <a:uFillTx/>
                <a:latin typeface="+mj-ea"/>
                <a:ea typeface="+mj-ea"/>
                <a:sym typeface="+mn-ea"/>
              </a:rPr>
              <a:t>四、整合资金安排使用重点</a:t>
            </a:r>
            <a:endParaRPr lang="zh-CN" altLang="en-US" sz="2400" b="1" dirty="0">
              <a:solidFill>
                <a:schemeClr val="tx1"/>
              </a:solidFill>
              <a:latin typeface="微软雅黑" panose="020B0503020204020204" charset="-122"/>
              <a:ea typeface="微软雅黑" panose="020B0503020204020204" charset="-122"/>
              <a:sym typeface="+mn-ea"/>
            </a:endParaRPr>
          </a:p>
        </p:txBody>
      </p:sp>
      <p:sp>
        <p:nvSpPr>
          <p:cNvPr id="7" name="Text Placeholder 2"/>
          <p:cNvSpPr txBox="1"/>
          <p:nvPr/>
        </p:nvSpPr>
        <p:spPr>
          <a:xfrm>
            <a:off x="929640" y="1118235"/>
            <a:ext cx="10332085" cy="5405755"/>
          </a:xfrm>
          <a:prstGeom prst="rect">
            <a:avLst/>
          </a:prstGeom>
          <a:noFill/>
        </p:spPr>
        <p:txBody>
          <a:bodyPr vert="horz" lIns="91440" tIns="45720" rIns="91440" bIns="45720" rtlCol="0" anchor="ctr">
            <a:noAutofit/>
          </a:bodyP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lnSpc>
                <a:spcPct val="150000"/>
              </a:lnSpc>
              <a:buClrTx/>
              <a:buSzTx/>
              <a:buFontTx/>
            </a:pPr>
            <a:r>
              <a:rPr lang="zh-CN" altLang="en-US" sz="2000" b="1" dirty="0">
                <a:solidFill>
                  <a:schemeClr val="tx1"/>
                </a:solidFill>
                <a:latin typeface="Arial" panose="020B0604020202020204" pitchFamily="34" charset="0"/>
                <a:ea typeface="微软雅黑" panose="020B0503020204020204" charset="-122"/>
                <a:cs typeface="+mn-ea"/>
                <a:sym typeface="+mn-ea"/>
              </a:rPr>
              <a:t>重要变化</a:t>
            </a:r>
            <a:r>
              <a:rPr lang="zh-CN" altLang="en-US" sz="2000" dirty="0">
                <a:solidFill>
                  <a:schemeClr val="tx1"/>
                </a:solidFill>
                <a:latin typeface="Arial" panose="020B0604020202020204" pitchFamily="34" charset="0"/>
                <a:ea typeface="微软雅黑" panose="020B0503020204020204" charset="-122"/>
                <a:cs typeface="+mn-ea"/>
                <a:sym typeface="+mn-ea"/>
              </a:rPr>
              <a:t>：</a:t>
            </a:r>
            <a:endParaRPr lang="zh-CN" altLang="en-US" sz="2000" dirty="0">
              <a:solidFill>
                <a:schemeClr val="tx1"/>
              </a:solidFill>
              <a:latin typeface="Arial" panose="020B0604020202020204" pitchFamily="34" charset="0"/>
              <a:ea typeface="微软雅黑" panose="020B0503020204020204" charset="-122"/>
              <a:cs typeface="+mn-ea"/>
              <a:sym typeface="+mn-ea"/>
            </a:endParaRPr>
          </a:p>
          <a:p>
            <a:pPr algn="l">
              <a:lnSpc>
                <a:spcPct val="150000"/>
              </a:lnSpc>
              <a:buClrTx/>
              <a:buSzTx/>
              <a:buFontTx/>
            </a:pPr>
            <a:r>
              <a:rPr lang="en-US" altLang="zh-CN" sz="2000" dirty="0">
                <a:solidFill>
                  <a:schemeClr val="tx1"/>
                </a:solidFill>
                <a:latin typeface="Arial" panose="020B0604020202020204" pitchFamily="34" charset="0"/>
                <a:ea typeface="微软雅黑" panose="020B0503020204020204" charset="-122"/>
                <a:cs typeface="+mn-ea"/>
                <a:sym typeface="+mn-ea"/>
              </a:rPr>
              <a:t>1.鼓励整合资金优先安排用于既有利于巩固拓展脱贫攻坚成果、又有利于完成行业发展任务的项目，凝聚支持合力。</a:t>
            </a:r>
            <a:r>
              <a:rPr lang="zh-CN" altLang="en-US" sz="2000" dirty="0">
                <a:solidFill>
                  <a:schemeClr val="tx1"/>
                </a:solidFill>
                <a:latin typeface="Arial" panose="020B0604020202020204" pitchFamily="34" charset="0"/>
                <a:ea typeface="微软雅黑" panose="020B0503020204020204" charset="-122"/>
                <a:cs typeface="+mn-ea"/>
                <a:sym typeface="+mn-ea"/>
              </a:rPr>
              <a:t>使用用途在大类间打通。</a:t>
            </a:r>
            <a:endParaRPr lang="zh-CN" altLang="en-US" sz="2000" dirty="0">
              <a:solidFill>
                <a:schemeClr val="tx1"/>
              </a:solidFill>
              <a:latin typeface="Arial" panose="020B0604020202020204" pitchFamily="34" charset="0"/>
              <a:ea typeface="微软雅黑" panose="020B0503020204020204" charset="-122"/>
              <a:cs typeface="+mn-ea"/>
              <a:sym typeface="+mn-ea"/>
            </a:endParaRPr>
          </a:p>
          <a:p>
            <a:pPr algn="l">
              <a:lnSpc>
                <a:spcPct val="150000"/>
              </a:lnSpc>
              <a:buClrTx/>
              <a:buSzTx/>
              <a:buFontTx/>
            </a:pPr>
            <a:r>
              <a:rPr lang="en-US" altLang="zh-CN" sz="2000" dirty="0">
                <a:solidFill>
                  <a:schemeClr val="tx1"/>
                </a:solidFill>
                <a:latin typeface="Arial" panose="020B0604020202020204" pitchFamily="34" charset="0"/>
                <a:ea typeface="微软雅黑" panose="020B0503020204020204" charset="-122"/>
                <a:cs typeface="+mn-ea"/>
                <a:sym typeface="+mn-ea"/>
              </a:rPr>
              <a:t>2.</a:t>
            </a:r>
            <a:r>
              <a:rPr lang="zh-CN" altLang="en-US" sz="2000" dirty="0">
                <a:solidFill>
                  <a:schemeClr val="tx1"/>
                </a:solidFill>
                <a:latin typeface="Arial" panose="020B0604020202020204" pitchFamily="34" charset="0"/>
                <a:ea typeface="微软雅黑" panose="020B0503020204020204" charset="-122"/>
                <a:cs typeface="+mn-ea"/>
                <a:sym typeface="+mn-ea"/>
              </a:rPr>
              <a:t>兼顾脱贫村和其他村、脱贫户和其他户。</a:t>
            </a:r>
            <a:endParaRPr lang="zh-CN" altLang="en-US" sz="2000" dirty="0">
              <a:solidFill>
                <a:schemeClr val="tx1"/>
              </a:solidFill>
              <a:latin typeface="Arial" panose="020B0604020202020204" pitchFamily="34" charset="0"/>
              <a:ea typeface="微软雅黑" panose="020B0503020204020204" charset="-122"/>
              <a:cs typeface="+mn-ea"/>
              <a:sym typeface="+mn-ea"/>
            </a:endParaRPr>
          </a:p>
          <a:p>
            <a:pPr algn="l">
              <a:lnSpc>
                <a:spcPct val="150000"/>
              </a:lnSpc>
              <a:buClrTx/>
              <a:buSzTx/>
              <a:buFontTx/>
            </a:pPr>
            <a:r>
              <a:rPr lang="zh-CN" altLang="en-US" sz="2000" b="1" dirty="0">
                <a:solidFill>
                  <a:schemeClr val="tx1"/>
                </a:solidFill>
                <a:latin typeface="Arial" panose="020B0604020202020204" pitchFamily="34" charset="0"/>
                <a:ea typeface="微软雅黑" panose="020B0503020204020204" charset="-122"/>
                <a:cs typeface="+mn-ea"/>
                <a:sym typeface="+mn-ea"/>
              </a:rPr>
              <a:t>整合资金支持的项目需要符合的条件：</a:t>
            </a:r>
            <a:endParaRPr lang="zh-CN" altLang="en-US" sz="2000" dirty="0">
              <a:solidFill>
                <a:schemeClr val="tx1"/>
              </a:solidFill>
              <a:latin typeface="Arial" panose="020B0604020202020204" pitchFamily="34" charset="0"/>
              <a:ea typeface="微软雅黑" panose="020B0503020204020204" charset="-122"/>
              <a:cs typeface="+mn-ea"/>
              <a:sym typeface="+mn-ea"/>
            </a:endParaRPr>
          </a:p>
          <a:p>
            <a:pPr algn="l">
              <a:lnSpc>
                <a:spcPct val="150000"/>
              </a:lnSpc>
              <a:buClrTx/>
              <a:buSzTx/>
              <a:buFontTx/>
            </a:pPr>
            <a:r>
              <a:rPr lang="zh-CN" altLang="en-US" sz="2000" dirty="0">
                <a:solidFill>
                  <a:schemeClr val="tx1"/>
                </a:solidFill>
                <a:latin typeface="Arial" panose="020B0604020202020204" pitchFamily="34" charset="0"/>
                <a:ea typeface="微软雅黑" panose="020B0503020204020204" charset="-122"/>
                <a:cs typeface="+mn-ea"/>
                <a:sym typeface="+mn-ea"/>
              </a:rPr>
              <a:t>1.项目预期目标是否符合整合资金目标，即是否符合巩固拓展脱贫攻坚成果衔接推进乡村振兴的目标要求。</a:t>
            </a:r>
            <a:endParaRPr lang="zh-CN" altLang="en-US" sz="2000" dirty="0">
              <a:solidFill>
                <a:schemeClr val="tx1"/>
              </a:solidFill>
              <a:latin typeface="Arial" panose="020B0604020202020204" pitchFamily="34" charset="0"/>
              <a:ea typeface="微软雅黑" panose="020B0503020204020204" charset="-122"/>
              <a:cs typeface="+mn-ea"/>
              <a:sym typeface="+mn-ea"/>
            </a:endParaRPr>
          </a:p>
          <a:p>
            <a:pPr algn="l">
              <a:lnSpc>
                <a:spcPct val="150000"/>
              </a:lnSpc>
              <a:buClrTx/>
              <a:buSzTx/>
              <a:buFontTx/>
            </a:pPr>
            <a:r>
              <a:rPr lang="zh-CN" altLang="en-US" sz="2000" dirty="0">
                <a:solidFill>
                  <a:schemeClr val="tx1"/>
                </a:solidFill>
                <a:latin typeface="Arial" panose="020B0604020202020204" pitchFamily="34" charset="0"/>
                <a:ea typeface="微软雅黑" panose="020B0503020204020204" charset="-122"/>
                <a:cs typeface="+mn-ea"/>
                <a:sym typeface="+mn-ea"/>
              </a:rPr>
              <a:t>2.资金用途是否属于农业生产发展和农村基础设施建设范围。</a:t>
            </a:r>
            <a:endParaRPr lang="zh-CN" altLang="en-US" sz="2000" dirty="0">
              <a:solidFill>
                <a:schemeClr val="tx1"/>
              </a:solidFill>
              <a:latin typeface="Arial" panose="020B0604020202020204" pitchFamily="34" charset="0"/>
              <a:ea typeface="微软雅黑" panose="020B0503020204020204" charset="-122"/>
              <a:cs typeface="+mn-ea"/>
              <a:sym typeface="+mn-ea"/>
            </a:endParaRPr>
          </a:p>
          <a:p>
            <a:pPr algn="l">
              <a:lnSpc>
                <a:spcPct val="150000"/>
              </a:lnSpc>
              <a:buClrTx/>
              <a:buSzTx/>
              <a:buFontTx/>
            </a:pPr>
            <a:r>
              <a:rPr lang="zh-CN" altLang="en-US" sz="2000" dirty="0">
                <a:solidFill>
                  <a:schemeClr val="tx1"/>
                </a:solidFill>
                <a:latin typeface="Arial" panose="020B0604020202020204" pitchFamily="34" charset="0"/>
                <a:ea typeface="微软雅黑" panose="020B0503020204020204" charset="-122"/>
                <a:cs typeface="+mn-ea"/>
                <a:sym typeface="+mn-ea"/>
              </a:rPr>
              <a:t>3.是否属于资金来源原资金管理办法支持范围。</a:t>
            </a:r>
            <a:endParaRPr lang="zh-CN" altLang="en-US" sz="2000" dirty="0">
              <a:solidFill>
                <a:schemeClr val="tx1"/>
              </a:solidFill>
              <a:latin typeface="Arial" panose="020B0604020202020204" pitchFamily="34" charset="0"/>
              <a:ea typeface="微软雅黑" panose="020B0503020204020204" charset="-122"/>
              <a:cs typeface="+mn-ea"/>
              <a:sym typeface="+mn-ea"/>
            </a:endParaRPr>
          </a:p>
          <a:p>
            <a:pPr algn="l">
              <a:lnSpc>
                <a:spcPct val="150000"/>
              </a:lnSpc>
              <a:buClrTx/>
              <a:buSzTx/>
              <a:buFontTx/>
            </a:pPr>
            <a:r>
              <a:rPr lang="zh-CN" altLang="en-US" sz="2000" dirty="0">
                <a:solidFill>
                  <a:schemeClr val="tx1"/>
                </a:solidFill>
                <a:latin typeface="Arial" panose="020B0604020202020204" pitchFamily="34" charset="0"/>
                <a:ea typeface="微软雅黑" panose="020B0503020204020204" charset="-122"/>
                <a:cs typeface="+mn-ea"/>
                <a:sym typeface="+mn-ea"/>
              </a:rPr>
              <a:t>4.是否属于负面清单范围，即整合资金不得用于偿还债务、垫资或回购、注资企业、设立基金、购买各类保险等。教育、医疗、卫生等社会事业方面的项目，从原渠道安排使用。</a:t>
            </a:r>
            <a:endParaRPr lang="zh-CN" altLang="en-US" sz="2000" dirty="0">
              <a:solidFill>
                <a:schemeClr val="tx1"/>
              </a:solidFill>
              <a:latin typeface="Arial" panose="020B0604020202020204" pitchFamily="34" charset="0"/>
              <a:ea typeface="微软雅黑" panose="020B0503020204020204" charset="-122"/>
              <a:cs typeface="+mn-ea"/>
              <a:sym typeface="+mn-ea"/>
            </a:endParaRPr>
          </a:p>
          <a:p>
            <a:pPr algn="l">
              <a:lnSpc>
                <a:spcPct val="150000"/>
              </a:lnSpc>
              <a:buClrTx/>
              <a:buSzTx/>
              <a:buFontTx/>
            </a:pPr>
            <a:r>
              <a:rPr lang="zh-CN" altLang="en-US" sz="2000" dirty="0">
                <a:solidFill>
                  <a:schemeClr val="tx1"/>
                </a:solidFill>
                <a:latin typeface="Arial" panose="020B0604020202020204" pitchFamily="34" charset="0"/>
                <a:ea typeface="微软雅黑" panose="020B0503020204020204" charset="-122"/>
                <a:cs typeface="+mn-ea"/>
                <a:sym typeface="+mn-ea"/>
              </a:rPr>
              <a:t>5.是否源自项目库。</a:t>
            </a:r>
            <a:endParaRPr lang="zh-CN" altLang="en-US" sz="2000" dirty="0">
              <a:solidFill>
                <a:schemeClr val="tx1"/>
              </a:solidFill>
              <a:latin typeface="Arial" panose="020B0604020202020204" pitchFamily="34" charset="0"/>
              <a:ea typeface="微软雅黑" panose="020B0503020204020204" charset="-122"/>
              <a:cs typeface="+mn-ea"/>
              <a:sym typeface="+mn-ea"/>
            </a:endParaRPr>
          </a:p>
          <a:p>
            <a:pPr algn="l">
              <a:lnSpc>
                <a:spcPct val="150000"/>
              </a:lnSpc>
              <a:buClrTx/>
              <a:buSzTx/>
              <a:buFontTx/>
            </a:pPr>
            <a:endParaRPr lang="zh-CN" altLang="en-US" sz="2000" dirty="0">
              <a:solidFill>
                <a:schemeClr val="tx1"/>
              </a:solidFill>
              <a:latin typeface="Arial" panose="020B0604020202020204" pitchFamily="34" charset="0"/>
              <a:ea typeface="微软雅黑" panose="020B0503020204020204" charset="-122"/>
              <a:cs typeface="+mn-ea"/>
            </a:endParaRPr>
          </a:p>
        </p:txBody>
      </p:sp>
    </p:spTree>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iterate type="lt">
                                    <p:tmPct val="10000"/>
                                  </p:iterate>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1049"/>
                            </p:stCondLst>
                            <p:childTnLst>
                              <p:par>
                                <p:cTn id="11" presetID="50" presetClass="entr" presetSubtype="0" decel="100000"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1000" fill="hold"/>
                                        <p:tgtEl>
                                          <p:spTgt spid="7"/>
                                        </p:tgtEl>
                                        <p:attrNameLst>
                                          <p:attrName>ppt_w</p:attrName>
                                        </p:attrNameLst>
                                      </p:cBhvr>
                                      <p:tavLst>
                                        <p:tav tm="0">
                                          <p:val>
                                            <p:strVal val="#ppt_w+.3"/>
                                          </p:val>
                                        </p:tav>
                                        <p:tav tm="100000">
                                          <p:val>
                                            <p:strVal val="#ppt_w"/>
                                          </p:val>
                                        </p:tav>
                                      </p:tavLst>
                                    </p:anim>
                                    <p:anim calcmode="lin" valueType="num">
                                      <p:cBhvr>
                                        <p:cTn id="14" dur="1000" fill="hold"/>
                                        <p:tgtEl>
                                          <p:spTgt spid="7"/>
                                        </p:tgtEl>
                                        <p:attrNameLst>
                                          <p:attrName>ppt_h</p:attrName>
                                        </p:attrNameLst>
                                      </p:cBhvr>
                                      <p:tavLst>
                                        <p:tav tm="0">
                                          <p:val>
                                            <p:strVal val="#ppt_h"/>
                                          </p:val>
                                        </p:tav>
                                        <p:tav tm="100000">
                                          <p:val>
                                            <p:strVal val="#ppt_h"/>
                                          </p:val>
                                        </p:tav>
                                      </p:tavLst>
                                    </p:anim>
                                    <p:animEffect transition="in" filter="fade">
                                      <p:cBhvr>
                                        <p:cTn id="15"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7" grpId="0"/>
    </p:bldLst>
  </p:timing>
</p:sld>
</file>

<file path=ppt/tags/tag1.xml><?xml version="1.0" encoding="utf-8"?>
<p:tagLst xmlns:p="http://schemas.openxmlformats.org/presentationml/2006/main">
  <p:tag name="COMMONDATA" val="eyJoZGlkIjoiYWVkNjlhYjg2NTNhYzA5YzFlYWNiMzZhNjViZjYwNGUifQ=="/>
  <p:tag name="commondata" val="eyJoZGlkIjoiODMxNTJhOWVlYWJkMzJmY2I3NTUxZWVmOGU3NjI3YjgifQ=="/>
</p:tagLst>
</file>

<file path=ppt/theme/theme1.xml><?xml version="1.0" encoding="utf-8"?>
<a:theme xmlns:a="http://schemas.openxmlformats.org/drawingml/2006/main" name="第一PPT，www.1ppt.com">
  <a:themeElements>
    <a:clrScheme name="自定义 253">
      <a:dk1>
        <a:srgbClr val="000000"/>
      </a:dk1>
      <a:lt1>
        <a:srgbClr val="FFFFFF"/>
      </a:lt1>
      <a:dk2>
        <a:srgbClr val="778495"/>
      </a:dk2>
      <a:lt2>
        <a:srgbClr val="F0F0F0"/>
      </a:lt2>
      <a:accent1>
        <a:srgbClr val="FF3737"/>
      </a:accent1>
      <a:accent2>
        <a:srgbClr val="414141"/>
      </a:accent2>
      <a:accent3>
        <a:srgbClr val="FF3737"/>
      </a:accent3>
      <a:accent4>
        <a:srgbClr val="414141"/>
      </a:accent4>
      <a:accent5>
        <a:srgbClr val="FF3737"/>
      </a:accent5>
      <a:accent6>
        <a:srgbClr val="414141"/>
      </a:accent6>
      <a:hlink>
        <a:srgbClr val="262626"/>
      </a:hlink>
      <a:folHlink>
        <a:srgbClr val="3F3F3F"/>
      </a:folHlink>
    </a:clrScheme>
    <a:fontScheme name="自定义 1">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包图主题2</Template>
  <TotalTime>0</TotalTime>
  <Words>3408</Words>
  <Application>WPS 演示</Application>
  <PresentationFormat>自定义</PresentationFormat>
  <Paragraphs>153</Paragraphs>
  <Slides>18</Slides>
  <Notes>45</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18</vt:i4>
      </vt:variant>
    </vt:vector>
  </HeadingPairs>
  <TitlesOfParts>
    <vt:vector size="29" baseType="lpstr">
      <vt:lpstr>Arial</vt:lpstr>
      <vt:lpstr>宋体</vt:lpstr>
      <vt:lpstr>Wingdings</vt:lpstr>
      <vt:lpstr>Calibri</vt:lpstr>
      <vt:lpstr>Century Gothic</vt:lpstr>
      <vt:lpstr>方正兰亭中黑_GBK</vt:lpstr>
      <vt:lpstr>仿宋</vt:lpstr>
      <vt:lpstr>微软雅黑</vt:lpstr>
      <vt:lpstr>Arial Unicode MS</vt:lpstr>
      <vt:lpstr>黑体</vt:lpstr>
      <vt:lpstr>第一PPT，www.1ppt.com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办公商务</dc:title>
  <dc:creator>第一PPT</dc:creator>
  <cp:keywords>www.1ppt.com</cp:keywords>
  <dc:description>第一PPT，www.1ppt.com</dc:description>
  <cp:lastModifiedBy>朵拉</cp:lastModifiedBy>
  <cp:revision>152</cp:revision>
  <dcterms:created xsi:type="dcterms:W3CDTF">2017-11-02T08:38:00Z</dcterms:created>
  <dcterms:modified xsi:type="dcterms:W3CDTF">2024-03-20T09:03:38Z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2052-12.1.0.16388</vt:lpwstr>
  </property>
  <property fmtid="{D5CDD505-2E9C-101B-9397-08002B2CF9AE}" pid="3" name="ICV">
    <vt:lpwstr>E14B0E68359D42319A80226AE6646EB1_12</vt:lpwstr>
  </property>
</Properties>
</file>